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7" r:id="rId1"/>
  </p:sldMasterIdLst>
  <p:sldIdLst>
    <p:sldId id="259" r:id="rId2"/>
    <p:sldId id="260" r:id="rId3"/>
    <p:sldId id="261" r:id="rId4"/>
    <p:sldId id="262" r:id="rId5"/>
    <p:sldId id="263" r:id="rId6"/>
    <p:sldId id="264" r:id="rId7"/>
    <p:sldId id="265" r:id="rId8"/>
    <p:sldId id="266" r:id="rId9"/>
    <p:sldId id="267" r:id="rId10"/>
    <p:sldId id="268" r:id="rId11"/>
    <p:sldId id="26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A147"/>
    <a:srgbClr val="B54C2D"/>
    <a:srgbClr val="B66952"/>
    <a:srgbClr val="B56D45"/>
    <a:srgbClr val="DF98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295" autoAdjust="0"/>
    <p:restoredTop sz="94660"/>
  </p:normalViewPr>
  <p:slideViewPr>
    <p:cSldViewPr snapToGrid="0">
      <p:cViewPr varScale="1">
        <p:scale>
          <a:sx n="78" d="100"/>
          <a:sy n="78" d="100"/>
        </p:scale>
        <p:origin x="1142"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image1.jpeg>
</file>

<file path=ppt/media/image10.jpg>
</file>

<file path=ppt/media/image11.png>
</file>

<file path=ppt/media/image12.jpg>
</file>

<file path=ppt/media/image13.jpg>
</file>

<file path=ppt/media/image14.gif>
</file>

<file path=ppt/media/image2.jpeg>
</file>

<file path=ppt/media/image3.png>
</file>

<file path=ppt/media/image4.jpg>
</file>

<file path=ppt/media/image5.jpg>
</file>

<file path=ppt/media/image6.jp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9/20/2022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84007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9/20/2022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29383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9/20/2022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8158657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9/20/2022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006010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9/20/2022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577815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9/20/2022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6134455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9/20/2022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1701931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9/20/2022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734065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9/20/2022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65301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9/20/2022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98330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9/20/2022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24537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9/20/2022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3574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9/20/2022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46451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9/20/2022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00671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9/20/2022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1342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9/20/2022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30354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9EA15526-7079-4B7B-987C-1B5FAE11A0FF}" type="datetime1">
              <a:rPr lang="en-US" smtClean="0"/>
              <a:t>9/20/2022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pPr algn="l"/>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97786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73ED0CC-082F-4160-86E5-0D6041F12778}" type="datetime1">
              <a:rPr lang="en-US" smtClean="0"/>
              <a:t>9/20/2022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879441120"/>
      </p:ext>
    </p:extLst>
  </p:cSld>
  <p:clrMap bg1="dk1" tx1="lt1" bg2="dk2" tx2="lt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 id="2147483732" r:id="rId15"/>
    <p:sldLayoutId id="2147483733" r:id="rId16"/>
    <p:sldLayoutId id="2147483734"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indiadailydigital.com/2020/business/malware-targets-banks/" TargetMode="External"/><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hyperlink" Target="https://kryptera.se/fritzfrog-malware/malware-detected-warning-screen/" TargetMode="Externa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hyperlink" Target="https://viruscommunityoffical.blogspot.com/2016/11/usb-thief-this-self-projecting-usb.html" TargetMode="External"/><Relationship Id="rId2" Type="http://schemas.openxmlformats.org/officeDocument/2006/relationships/image" Target="../media/image6.jpg"/><Relationship Id="rId1" Type="http://schemas.openxmlformats.org/officeDocument/2006/relationships/slideLayout" Target="../slideLayouts/slideLayout7.xml"/><Relationship Id="rId5" Type="http://schemas.openxmlformats.org/officeDocument/2006/relationships/hyperlink" Target="https://musicaldoc.blogspot.com/2015/09/this-is-trojan-2015.html" TargetMode="Externa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8" Type="http://schemas.openxmlformats.org/officeDocument/2006/relationships/hyperlink" Target="https://askleo.com/decrypt-files-encrypted-by-ransomware/" TargetMode="External"/><Relationship Id="rId3" Type="http://schemas.microsoft.com/office/2007/relationships/hdphoto" Target="../media/hdphoto2.wdp"/><Relationship Id="rId7" Type="http://schemas.openxmlformats.org/officeDocument/2006/relationships/image" Target="../media/image10.jp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hyperlink" Target="https://www.privateinternetaccess.com/blog/2018/12/what-is-spyware/" TargetMode="External"/><Relationship Id="rId5" Type="http://schemas.openxmlformats.org/officeDocument/2006/relationships/image" Target="../media/image9.jpg"/><Relationship Id="rId4" Type="http://schemas.openxmlformats.org/officeDocument/2006/relationships/hyperlink" Target="https://www.hindawi.com/journals/tswj/2014/425491/"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jmc.blogspot.com/2013/05/data-analysis-skills-are-in-demand.html" TargetMode="External"/><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hyperlink" Target="https://www.impactzone.co/human-computer-coding-trade-offs/" TargetMode="External"/><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uperuser.com/questions/102311/windows-xp-physical-memory-dumping" TargetMode="External"/><Relationship Id="rId2" Type="http://schemas.openxmlformats.org/officeDocument/2006/relationships/image" Target="../media/image13.jpg"/><Relationship Id="rId1" Type="http://schemas.openxmlformats.org/officeDocument/2006/relationships/slideLayout" Target="../slideLayouts/slideLayout7.xml"/><Relationship Id="rId5" Type="http://schemas.openxmlformats.org/officeDocument/2006/relationships/hyperlink" Target="https://hc-ddr.hucki.net/wiki/doku.php/z9001/software/mega" TargetMode="External"/><Relationship Id="rId4" Type="http://schemas.openxmlformats.org/officeDocument/2006/relationships/image" Target="../media/image14.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descr="A picture containing cup, coffee, food, beverage&#10;&#10;Description automatically generated">
            <a:extLst>
              <a:ext uri="{FF2B5EF4-FFF2-40B4-BE49-F238E27FC236}">
                <a16:creationId xmlns:a16="http://schemas.microsoft.com/office/drawing/2014/main" id="{91BC5572-FC33-4C1C-8DEE-C2CF75A75641}"/>
              </a:ext>
            </a:extLst>
          </p:cNvPr>
          <p:cNvPicPr>
            <a:picLocks noChangeAspect="1"/>
          </p:cNvPicPr>
          <p:nvPr/>
        </p:nvPicPr>
        <p:blipFill rotWithShape="1">
          <a:blip r:embed="rId3">
            <a:alphaModFix amt="35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113846" y="2306319"/>
            <a:ext cx="11964307" cy="2648381"/>
          </a:xfrm>
        </p:spPr>
        <p:txBody>
          <a:bodyPr>
            <a:noAutofit/>
          </a:bodyPr>
          <a:lstStyle/>
          <a:p>
            <a:pPr marL="12700" marR="5080" indent="-635" algn="ctr">
              <a:lnSpc>
                <a:spcPts val="6670"/>
              </a:lnSpc>
              <a:spcBef>
                <a:spcPts val="860"/>
              </a:spcBef>
            </a:pPr>
            <a:r>
              <a:rPr lang="en-US" sz="8000" b="1" cap="none" dirty="0">
                <a:ln w="12700">
                  <a:solidFill>
                    <a:schemeClr val="bg1"/>
                  </a:solidFill>
                  <a:prstDash val="solid"/>
                </a:ln>
                <a:solidFill>
                  <a:schemeClr val="tx1"/>
                </a:solidFill>
                <a:effectLst>
                  <a:outerShdw blurRad="12700" dist="38100" dir="2700000" algn="tl" rotWithShape="0">
                    <a:schemeClr val="bg1">
                      <a:lumMod val="50000"/>
                    </a:schemeClr>
                  </a:outerShdw>
                </a:effectLst>
                <a:cs typeface="Arial"/>
              </a:rPr>
              <a:t>Analyzing </a:t>
            </a:r>
            <a:br>
              <a:rPr lang="en-US" sz="8000" b="1" cap="none" dirty="0">
                <a:ln w="12700">
                  <a:solidFill>
                    <a:schemeClr val="bg1"/>
                  </a:solidFill>
                  <a:prstDash val="solid"/>
                </a:ln>
                <a:solidFill>
                  <a:schemeClr val="tx1"/>
                </a:solidFill>
                <a:effectLst>
                  <a:outerShdw blurRad="12700" dist="38100" dir="2700000" algn="tl" rotWithShape="0">
                    <a:schemeClr val="bg1">
                      <a:lumMod val="50000"/>
                    </a:schemeClr>
                  </a:outerShdw>
                </a:effectLst>
                <a:cs typeface="Arial"/>
              </a:rPr>
            </a:br>
            <a:r>
              <a:rPr lang="en-US" sz="8000" b="1" cap="none" dirty="0">
                <a:ln w="12700">
                  <a:solidFill>
                    <a:schemeClr val="bg1"/>
                  </a:solidFill>
                  <a:prstDash val="solid"/>
                </a:ln>
                <a:solidFill>
                  <a:schemeClr val="tx1"/>
                </a:solidFill>
                <a:effectLst>
                  <a:outerShdw blurRad="12700" dist="38100" dir="2700000" algn="tl" rotWithShape="0">
                    <a:schemeClr val="bg1">
                      <a:lumMod val="50000"/>
                    </a:schemeClr>
                  </a:outerShdw>
                </a:effectLst>
                <a:cs typeface="Arial"/>
              </a:rPr>
              <a:t>Memory Dump </a:t>
            </a:r>
            <a:br>
              <a:rPr lang="en-US" sz="8000" b="1" cap="none" dirty="0">
                <a:ln w="12700">
                  <a:solidFill>
                    <a:schemeClr val="bg1"/>
                  </a:solidFill>
                  <a:prstDash val="solid"/>
                </a:ln>
                <a:solidFill>
                  <a:schemeClr val="tx1"/>
                </a:solidFill>
                <a:effectLst>
                  <a:outerShdw blurRad="12700" dist="38100" dir="2700000" algn="tl" rotWithShape="0">
                    <a:schemeClr val="bg1">
                      <a:lumMod val="50000"/>
                    </a:schemeClr>
                  </a:outerShdw>
                </a:effectLst>
                <a:cs typeface="Arial"/>
              </a:rPr>
            </a:br>
            <a:r>
              <a:rPr lang="en-US" sz="8000" b="1" cap="none" dirty="0">
                <a:ln w="12700">
                  <a:solidFill>
                    <a:schemeClr val="bg1"/>
                  </a:solidFill>
                  <a:prstDash val="solid"/>
                </a:ln>
                <a:solidFill>
                  <a:schemeClr val="tx1"/>
                </a:solidFill>
                <a:effectLst>
                  <a:outerShdw blurRad="12700" dist="38100" dir="2700000" algn="tl" rotWithShape="0">
                    <a:schemeClr val="bg1">
                      <a:lumMod val="50000"/>
                    </a:schemeClr>
                  </a:outerShdw>
                </a:effectLst>
                <a:cs typeface="Arial"/>
              </a:rPr>
              <a:t>for  </a:t>
            </a:r>
            <a:br>
              <a:rPr lang="en-US" sz="8000" b="1" cap="none" dirty="0">
                <a:ln w="12700">
                  <a:solidFill>
                    <a:schemeClr val="bg1"/>
                  </a:solidFill>
                  <a:prstDash val="solid"/>
                </a:ln>
                <a:solidFill>
                  <a:schemeClr val="tx1"/>
                </a:solidFill>
                <a:effectLst>
                  <a:outerShdw blurRad="12700" dist="38100" dir="2700000" algn="tl" rotWithShape="0">
                    <a:schemeClr val="bg1">
                      <a:lumMod val="50000"/>
                    </a:schemeClr>
                  </a:outerShdw>
                </a:effectLst>
                <a:cs typeface="Arial"/>
              </a:rPr>
            </a:br>
            <a:r>
              <a:rPr lang="en-US" sz="8000" b="1" cap="none" dirty="0">
                <a:ln w="12700">
                  <a:solidFill>
                    <a:schemeClr val="bg1"/>
                  </a:solidFill>
                  <a:prstDash val="solid"/>
                </a:ln>
                <a:solidFill>
                  <a:schemeClr val="tx1"/>
                </a:solidFill>
                <a:effectLst>
                  <a:outerShdw blurRad="12700" dist="38100" dir="2700000" algn="tl" rotWithShape="0">
                    <a:schemeClr val="bg1">
                      <a:lumMod val="50000"/>
                    </a:schemeClr>
                  </a:outerShdw>
                </a:effectLst>
                <a:cs typeface="Arial"/>
              </a:rPr>
              <a:t>Advanced Malware </a:t>
            </a:r>
            <a:br>
              <a:rPr lang="en-US" sz="8000" b="1" cap="none" dirty="0">
                <a:ln w="12700">
                  <a:solidFill>
                    <a:schemeClr val="bg1"/>
                  </a:solidFill>
                  <a:prstDash val="solid"/>
                </a:ln>
                <a:solidFill>
                  <a:schemeClr val="tx1"/>
                </a:solidFill>
                <a:effectLst>
                  <a:outerShdw blurRad="12700" dist="38100" dir="2700000" algn="tl" rotWithShape="0">
                    <a:schemeClr val="bg1">
                      <a:lumMod val="50000"/>
                    </a:schemeClr>
                  </a:outerShdw>
                </a:effectLst>
                <a:cs typeface="Arial"/>
              </a:rPr>
            </a:br>
            <a:r>
              <a:rPr lang="en-US" sz="8000" b="1" cap="none" dirty="0">
                <a:ln w="12700">
                  <a:solidFill>
                    <a:schemeClr val="bg1"/>
                  </a:solidFill>
                  <a:prstDash val="solid"/>
                </a:ln>
                <a:solidFill>
                  <a:schemeClr val="tx1"/>
                </a:solidFill>
                <a:effectLst>
                  <a:outerShdw blurRad="12700" dist="38100" dir="2700000" algn="tl" rotWithShape="0">
                    <a:schemeClr val="bg1">
                      <a:lumMod val="50000"/>
                    </a:schemeClr>
                  </a:outerShdw>
                </a:effectLst>
                <a:cs typeface="Arial"/>
              </a:rPr>
              <a:t>Analysis</a:t>
            </a:r>
          </a:p>
        </p:txBody>
      </p:sp>
      <p:sp>
        <p:nvSpPr>
          <p:cNvPr id="6" name="TextBox 5">
            <a:extLst>
              <a:ext uri="{FF2B5EF4-FFF2-40B4-BE49-F238E27FC236}">
                <a16:creationId xmlns:a16="http://schemas.microsoft.com/office/drawing/2014/main" id="{064FF9D7-2F50-34A1-3A27-EBC292E7D07B}"/>
              </a:ext>
            </a:extLst>
          </p:cNvPr>
          <p:cNvSpPr txBox="1"/>
          <p:nvPr/>
        </p:nvSpPr>
        <p:spPr>
          <a:xfrm>
            <a:off x="84257" y="5439190"/>
            <a:ext cx="3367155" cy="1384995"/>
          </a:xfrm>
          <a:prstGeom prst="rect">
            <a:avLst/>
          </a:prstGeom>
          <a:noFill/>
        </p:spPr>
        <p:txBody>
          <a:bodyPr wrap="square">
            <a:spAutoFit/>
          </a:bodyPr>
          <a:lstStyle/>
          <a:p>
            <a:pPr marL="12700">
              <a:spcBef>
                <a:spcPts val="610"/>
              </a:spcBef>
            </a:pPr>
            <a:r>
              <a:rPr lang="en-US" sz="2800" spc="-20" dirty="0">
                <a:latin typeface="Times New Roman" panose="02020603050405020304" pitchFamily="18" charset="0"/>
                <a:cs typeface="Times New Roman" panose="02020603050405020304" pitchFamily="18" charset="0"/>
              </a:rPr>
              <a:t>Submitted</a:t>
            </a:r>
            <a:r>
              <a:rPr lang="en-US" sz="2800" spc="-60" dirty="0">
                <a:latin typeface="Times New Roman" panose="02020603050405020304" pitchFamily="18" charset="0"/>
                <a:cs typeface="Times New Roman" panose="02020603050405020304" pitchFamily="18" charset="0"/>
              </a:rPr>
              <a:t> </a:t>
            </a:r>
            <a:r>
              <a:rPr lang="en-US" sz="2800" spc="-160" dirty="0">
                <a:latin typeface="Times New Roman" panose="02020603050405020304" pitchFamily="18" charset="0"/>
                <a:cs typeface="Times New Roman" panose="02020603050405020304" pitchFamily="18" charset="0"/>
              </a:rPr>
              <a:t>To</a:t>
            </a:r>
            <a:endParaRPr lang="en-US" sz="2800" dirty="0">
              <a:latin typeface="Times New Roman" panose="02020603050405020304" pitchFamily="18" charset="0"/>
              <a:cs typeface="Times New Roman" panose="02020603050405020304" pitchFamily="18" charset="0"/>
            </a:endParaRPr>
          </a:p>
          <a:p>
            <a:pPr marL="12700" marR="5080"/>
            <a:r>
              <a:rPr lang="en-US" sz="2800" spc="-5" dirty="0">
                <a:latin typeface="Times New Roman" panose="02020603050405020304" pitchFamily="18" charset="0"/>
                <a:cs typeface="Times New Roman" panose="02020603050405020304" pitchFamily="18" charset="0"/>
              </a:rPr>
              <a:t>Dr. Aditya Pai</a:t>
            </a:r>
            <a:r>
              <a:rPr lang="en-US" sz="2800" spc="70" dirty="0">
                <a:latin typeface="Times New Roman" panose="02020603050405020304" pitchFamily="18" charset="0"/>
                <a:cs typeface="Times New Roman" panose="02020603050405020304" pitchFamily="18" charset="0"/>
              </a:rPr>
              <a:t>  </a:t>
            </a:r>
            <a:r>
              <a:rPr lang="en-US" sz="2800" spc="-5" dirty="0">
                <a:latin typeface="Times New Roman" panose="02020603050405020304" pitchFamily="18" charset="0"/>
                <a:cs typeface="Times New Roman" panose="02020603050405020304" pitchFamily="18" charset="0"/>
              </a:rPr>
              <a:t>Project</a:t>
            </a:r>
            <a:r>
              <a:rPr lang="en-US" sz="2800" spc="-120" dirty="0">
                <a:latin typeface="Times New Roman" panose="02020603050405020304" pitchFamily="18" charset="0"/>
                <a:cs typeface="Times New Roman" panose="02020603050405020304" pitchFamily="18" charset="0"/>
              </a:rPr>
              <a:t> </a:t>
            </a:r>
            <a:r>
              <a:rPr lang="en-US" sz="2800" spc="15" dirty="0">
                <a:latin typeface="Times New Roman" panose="02020603050405020304" pitchFamily="18" charset="0"/>
                <a:cs typeface="Times New Roman" panose="02020603050405020304" pitchFamily="18" charset="0"/>
              </a:rPr>
              <a:t>Coordinator</a:t>
            </a:r>
            <a:endParaRPr lang="en-US" sz="28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AB3A4CA9-113B-84AE-A3CB-C30F9335FDBD}"/>
              </a:ext>
            </a:extLst>
          </p:cNvPr>
          <p:cNvSpPr txBox="1"/>
          <p:nvPr/>
        </p:nvSpPr>
        <p:spPr>
          <a:xfrm>
            <a:off x="8740590" y="5294174"/>
            <a:ext cx="3367155" cy="1563826"/>
          </a:xfrm>
          <a:prstGeom prst="rect">
            <a:avLst/>
          </a:prstGeom>
          <a:noFill/>
        </p:spPr>
        <p:txBody>
          <a:bodyPr wrap="square">
            <a:spAutoFit/>
          </a:bodyPr>
          <a:lstStyle/>
          <a:p>
            <a:pPr marL="12700" marR="5080" indent="621030" algn="r">
              <a:lnSpc>
                <a:spcPct val="115700"/>
              </a:lnSpc>
              <a:spcBef>
                <a:spcPts val="100"/>
              </a:spcBef>
            </a:pPr>
            <a:r>
              <a:rPr lang="en-IN" sz="2800" spc="-20" dirty="0">
                <a:latin typeface="Times New Roman" panose="02020603050405020304" pitchFamily="18" charset="0"/>
                <a:cs typeface="Times New Roman" panose="02020603050405020304" pitchFamily="18" charset="0"/>
              </a:rPr>
              <a:t>Submitted</a:t>
            </a:r>
            <a:r>
              <a:rPr lang="en-IN" sz="2800" spc="-140" dirty="0">
                <a:latin typeface="Times New Roman" panose="02020603050405020304" pitchFamily="18" charset="0"/>
                <a:cs typeface="Times New Roman" panose="02020603050405020304" pitchFamily="18" charset="0"/>
              </a:rPr>
              <a:t> </a:t>
            </a:r>
            <a:r>
              <a:rPr lang="en-IN" sz="2800" spc="-45" dirty="0">
                <a:latin typeface="Times New Roman" panose="02020603050405020304" pitchFamily="18" charset="0"/>
                <a:cs typeface="Times New Roman" panose="02020603050405020304" pitchFamily="18" charset="0"/>
              </a:rPr>
              <a:t>By  </a:t>
            </a:r>
            <a:r>
              <a:rPr lang="en-IN" sz="2800" spc="-20" dirty="0">
                <a:latin typeface="Times New Roman" panose="02020603050405020304" pitchFamily="18" charset="0"/>
                <a:cs typeface="Times New Roman" panose="02020603050405020304" pitchFamily="18" charset="0"/>
              </a:rPr>
              <a:t>Priyank Gupta</a:t>
            </a:r>
            <a:endParaRPr lang="en-IN" sz="2800" spc="-5" dirty="0">
              <a:latin typeface="Times New Roman" panose="02020603050405020304" pitchFamily="18" charset="0"/>
              <a:cs typeface="Times New Roman" panose="02020603050405020304" pitchFamily="18" charset="0"/>
            </a:endParaRPr>
          </a:p>
          <a:p>
            <a:pPr marL="12700" marR="5080" indent="621030" algn="r">
              <a:lnSpc>
                <a:spcPct val="115700"/>
              </a:lnSpc>
              <a:spcBef>
                <a:spcPts val="100"/>
              </a:spcBef>
            </a:pPr>
            <a:r>
              <a:rPr lang="en-IN" sz="2800" spc="-5" dirty="0">
                <a:latin typeface="Times New Roman" panose="02020603050405020304" pitchFamily="18" charset="0"/>
                <a:cs typeface="Times New Roman" panose="02020603050405020304" pitchFamily="18" charset="0"/>
              </a:rPr>
              <a:t>B. Tech CSE(SE)</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3738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D8E965-B189-2274-9D80-50CB52AD16E7}"/>
              </a:ext>
            </a:extLst>
          </p:cNvPr>
          <p:cNvSpPr txBox="1"/>
          <p:nvPr/>
        </p:nvSpPr>
        <p:spPr>
          <a:xfrm>
            <a:off x="470782" y="3139933"/>
            <a:ext cx="11178989" cy="1384995"/>
          </a:xfrm>
          <a:prstGeom prst="rect">
            <a:avLst/>
          </a:prstGeom>
          <a:noFill/>
        </p:spPr>
        <p:txBody>
          <a:bodyPr wrap="square">
            <a:spAutoFit/>
          </a:bodyPr>
          <a:lstStyle/>
          <a:p>
            <a:pPr marL="457200" indent="-457200" algn="just">
              <a:buFont typeface="Arial" panose="020B0604020202020204" pitchFamily="34" charset="0"/>
              <a:buChar char="•"/>
            </a:pPr>
            <a:r>
              <a:rPr lang="en-US" sz="2800" dirty="0">
                <a:latin typeface="Cambria Math" panose="02040503050406030204" pitchFamily="18" charset="0"/>
                <a:ea typeface="Cambria Math" panose="02040503050406030204" pitchFamily="18" charset="0"/>
              </a:rPr>
              <a:t>Next, we have cuckoo sandbox on our localhost machine where we have uploaded a file that may or may not be malicious. The sandbox gives its result in terms of harmfulness of the file.</a:t>
            </a:r>
          </a:p>
        </p:txBody>
      </p:sp>
      <p:sp>
        <p:nvSpPr>
          <p:cNvPr id="5" name="TextBox 4">
            <a:extLst>
              <a:ext uri="{FF2B5EF4-FFF2-40B4-BE49-F238E27FC236}">
                <a16:creationId xmlns:a16="http://schemas.microsoft.com/office/drawing/2014/main" id="{52CFCC37-3D27-E2EA-FBA5-924706AE17B9}"/>
              </a:ext>
            </a:extLst>
          </p:cNvPr>
          <p:cNvSpPr txBox="1"/>
          <p:nvPr/>
        </p:nvSpPr>
        <p:spPr>
          <a:xfrm>
            <a:off x="470783" y="2185826"/>
            <a:ext cx="11178989" cy="954107"/>
          </a:xfrm>
          <a:prstGeom prst="rect">
            <a:avLst/>
          </a:prstGeom>
          <a:noFill/>
        </p:spPr>
        <p:txBody>
          <a:bodyPr wrap="square">
            <a:spAutoFit/>
          </a:bodyPr>
          <a:lstStyle/>
          <a:p>
            <a:pPr marL="457200" indent="-457200" algn="just">
              <a:buFont typeface="Arial" panose="020B0604020202020204" pitchFamily="34" charset="0"/>
              <a:buChar char="•"/>
            </a:pPr>
            <a:r>
              <a:rPr lang="en-US" sz="2800" dirty="0">
                <a:latin typeface="Cambria Math" panose="02040503050406030204" pitchFamily="18" charset="0"/>
                <a:ea typeface="Cambria Math" panose="02040503050406030204" pitchFamily="18" charset="0"/>
              </a:rPr>
              <a:t>First, we have set up four windows of terminator to function as one on one basis to meet the utilities. </a:t>
            </a:r>
            <a:endParaRPr lang="en-IN" sz="2800" dirty="0"/>
          </a:p>
        </p:txBody>
      </p:sp>
      <p:sp>
        <p:nvSpPr>
          <p:cNvPr id="6" name="TextBox 5">
            <a:extLst>
              <a:ext uri="{FF2B5EF4-FFF2-40B4-BE49-F238E27FC236}">
                <a16:creationId xmlns:a16="http://schemas.microsoft.com/office/drawing/2014/main" id="{F4E06DBE-D2E8-0E62-6AA6-D2DC154C7762}"/>
              </a:ext>
            </a:extLst>
          </p:cNvPr>
          <p:cNvSpPr txBox="1"/>
          <p:nvPr/>
        </p:nvSpPr>
        <p:spPr>
          <a:xfrm>
            <a:off x="-1281953" y="86381"/>
            <a:ext cx="14755906" cy="1754326"/>
          </a:xfrm>
          <a:prstGeom prst="rect">
            <a:avLst/>
          </a:prstGeom>
          <a:noFill/>
        </p:spPr>
        <p:txBody>
          <a:bodyPr wrap="square">
            <a:spAutoFit/>
          </a:bodyPr>
          <a:lstStyle/>
          <a:p>
            <a:pPr algn="ctr"/>
            <a:r>
              <a:rPr lang="en-IN" sz="54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Memory Analysis – Process</a:t>
            </a:r>
            <a:br>
              <a:rPr lang="en-IN" sz="54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br>
            <a:r>
              <a:rPr lang="en-IN" sz="54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(Contd.)</a:t>
            </a:r>
          </a:p>
        </p:txBody>
      </p:sp>
      <p:sp>
        <p:nvSpPr>
          <p:cNvPr id="8" name="TextBox 7">
            <a:extLst>
              <a:ext uri="{FF2B5EF4-FFF2-40B4-BE49-F238E27FC236}">
                <a16:creationId xmlns:a16="http://schemas.microsoft.com/office/drawing/2014/main" id="{8C35D045-DCDA-9D07-1FBA-A9138924FB3A}"/>
              </a:ext>
            </a:extLst>
          </p:cNvPr>
          <p:cNvSpPr txBox="1"/>
          <p:nvPr/>
        </p:nvSpPr>
        <p:spPr>
          <a:xfrm>
            <a:off x="470781" y="4555705"/>
            <a:ext cx="11250437" cy="1384995"/>
          </a:xfrm>
          <a:prstGeom prst="rect">
            <a:avLst/>
          </a:prstGeom>
          <a:noFill/>
        </p:spPr>
        <p:txBody>
          <a:bodyPr wrap="square">
            <a:spAutoFit/>
          </a:bodyPr>
          <a:lstStyle/>
          <a:p>
            <a:pPr marL="457200" indent="-457200" algn="just">
              <a:buFont typeface="Arial" panose="020B0604020202020204" pitchFamily="34" charset="0"/>
              <a:buChar char="•"/>
            </a:pPr>
            <a:r>
              <a:rPr lang="en-US" sz="2800" dirty="0">
                <a:latin typeface="Cambria Math" panose="02040503050406030204" pitchFamily="18" charset="0"/>
                <a:ea typeface="Cambria Math" panose="02040503050406030204" pitchFamily="18" charset="0"/>
              </a:rPr>
              <a:t>Next, we generate memory dump of this file in the terminal which is then analyzed using volatility frameworks to identify the class of malware.</a:t>
            </a:r>
            <a:endParaRPr lang="en-IN" sz="28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167489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F43575-7229-A9C4-600D-DD942A8AD986}"/>
              </a:ext>
            </a:extLst>
          </p:cNvPr>
          <p:cNvSpPr txBox="1"/>
          <p:nvPr/>
        </p:nvSpPr>
        <p:spPr>
          <a:xfrm>
            <a:off x="350983" y="1169152"/>
            <a:ext cx="11508508" cy="5047536"/>
          </a:xfrm>
          <a:prstGeom prst="rect">
            <a:avLst/>
          </a:prstGeom>
          <a:noFill/>
        </p:spPr>
        <p:txBody>
          <a:bodyPr wrap="square">
            <a:spAutoFit/>
          </a:bodyPr>
          <a:lstStyle/>
          <a:p>
            <a:pPr algn="just"/>
            <a:r>
              <a:rPr lang="en-US" sz="2800" dirty="0">
                <a:latin typeface="Cambria Math" panose="02040503050406030204" pitchFamily="18" charset="0"/>
                <a:ea typeface="Cambria Math" panose="02040503050406030204" pitchFamily="18" charset="0"/>
              </a:rPr>
              <a:t>From the analysis above, it can be clearly seen that a malware, on infecting an operating system becomes hidden from the user and is not easily detected. Hence it becomes necessary to perform an in-depth analysis of the various processes involved in the behavior of the malware. By use of various memory extraction tools like FTK Image (for Windows) and Linux Memory Extractor (for Linux), we are able to collect the memory image, that is, a blueprint of all the processes running in the system and any executables that were executed on the system. </a:t>
            </a:r>
          </a:p>
          <a:p>
            <a:pPr algn="just"/>
            <a:endParaRPr lang="en-US" sz="1400" dirty="0">
              <a:latin typeface="Cambria Math" panose="02040503050406030204" pitchFamily="18" charset="0"/>
              <a:ea typeface="Cambria Math" panose="02040503050406030204" pitchFamily="18" charset="0"/>
            </a:endParaRPr>
          </a:p>
          <a:p>
            <a:pPr algn="just"/>
            <a:r>
              <a:rPr lang="en-US" sz="2800" dirty="0">
                <a:latin typeface="Cambria Math" panose="02040503050406030204" pitchFamily="18" charset="0"/>
                <a:ea typeface="Cambria Math" panose="02040503050406030204" pitchFamily="18" charset="0"/>
              </a:rPr>
              <a:t>To conclude, by use of various tools, it can be clearly seen how a malware affects an operating system and how we can perform a detailed analysis to devise strategies to prevent further damage to our system</a:t>
            </a:r>
            <a:endParaRPr lang="en-IN" sz="2800" dirty="0">
              <a:latin typeface="Cambria Math" panose="02040503050406030204" pitchFamily="18" charset="0"/>
              <a:ea typeface="Cambria Math" panose="02040503050406030204" pitchFamily="18" charset="0"/>
            </a:endParaRPr>
          </a:p>
        </p:txBody>
      </p:sp>
      <p:sp>
        <p:nvSpPr>
          <p:cNvPr id="7" name="TextBox 6">
            <a:extLst>
              <a:ext uri="{FF2B5EF4-FFF2-40B4-BE49-F238E27FC236}">
                <a16:creationId xmlns:a16="http://schemas.microsoft.com/office/drawing/2014/main" id="{2D059516-7A08-8978-2E97-073D15AF8031}"/>
              </a:ext>
            </a:extLst>
          </p:cNvPr>
          <p:cNvSpPr txBox="1"/>
          <p:nvPr/>
        </p:nvSpPr>
        <p:spPr>
          <a:xfrm>
            <a:off x="3057237" y="41147"/>
            <a:ext cx="6096000" cy="1200329"/>
          </a:xfrm>
          <a:prstGeom prst="rect">
            <a:avLst/>
          </a:prstGeom>
          <a:noFill/>
        </p:spPr>
        <p:txBody>
          <a:bodyPr wrap="square">
            <a:spAutoFit/>
          </a:bodyPr>
          <a:lstStyle/>
          <a:p>
            <a:pPr algn="ctr"/>
            <a:r>
              <a:rPr lang="en-IN" sz="72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19349348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bject 10">
            <a:extLst>
              <a:ext uri="{FF2B5EF4-FFF2-40B4-BE49-F238E27FC236}">
                <a16:creationId xmlns:a16="http://schemas.microsoft.com/office/drawing/2014/main" id="{3ED04E99-FDE9-22F9-877F-8BF6C87AA019}"/>
              </a:ext>
            </a:extLst>
          </p:cNvPr>
          <p:cNvSpPr txBox="1"/>
          <p:nvPr/>
        </p:nvSpPr>
        <p:spPr>
          <a:xfrm>
            <a:off x="770964" y="1340605"/>
            <a:ext cx="10654417" cy="4119076"/>
          </a:xfrm>
          <a:prstGeom prst="rect">
            <a:avLst/>
          </a:prstGeom>
        </p:spPr>
        <p:txBody>
          <a:bodyPr vert="horz" wrap="square" lIns="0" tIns="12700" rIns="0" bIns="0" rtlCol="0">
            <a:spAutoFit/>
          </a:bodyPr>
          <a:lstStyle/>
          <a:p>
            <a:pPr marL="584200" marR="1719580" indent="-571500" algn="just">
              <a:spcBef>
                <a:spcPts val="100"/>
              </a:spcBef>
              <a:buFont typeface="Arial" panose="020B0604020202020204" pitchFamily="34" charset="0"/>
              <a:buChar char="•"/>
            </a:pPr>
            <a:r>
              <a:rPr sz="3800" spc="-200" dirty="0">
                <a:latin typeface="Cambria Math" panose="02040503050406030204" pitchFamily="18" charset="0"/>
                <a:ea typeface="Cambria Math" panose="02040503050406030204" pitchFamily="18" charset="0"/>
                <a:cs typeface="Times New Roman" panose="02020603050405020304" pitchFamily="18" charset="0"/>
              </a:rPr>
              <a:t>What </a:t>
            </a:r>
            <a:r>
              <a:rPr sz="3800" spc="-229" dirty="0">
                <a:latin typeface="Cambria Math" panose="02040503050406030204" pitchFamily="18" charset="0"/>
                <a:ea typeface="Cambria Math" panose="02040503050406030204" pitchFamily="18" charset="0"/>
                <a:cs typeface="Times New Roman" panose="02020603050405020304" pitchFamily="18" charset="0"/>
              </a:rPr>
              <a:t>is </a:t>
            </a:r>
            <a:r>
              <a:rPr sz="3800" spc="-254" dirty="0">
                <a:latin typeface="Cambria Math" panose="02040503050406030204" pitchFamily="18" charset="0"/>
                <a:ea typeface="Cambria Math" panose="02040503050406030204" pitchFamily="18" charset="0"/>
                <a:cs typeface="Times New Roman" panose="02020603050405020304" pitchFamily="18" charset="0"/>
              </a:rPr>
              <a:t>malware?  </a:t>
            </a:r>
            <a:endParaRPr lang="en-IN" sz="3800" spc="-254" dirty="0">
              <a:latin typeface="Cambria Math" panose="02040503050406030204" pitchFamily="18" charset="0"/>
              <a:ea typeface="Cambria Math" panose="02040503050406030204" pitchFamily="18" charset="0"/>
              <a:cs typeface="Times New Roman" panose="02020603050405020304" pitchFamily="18" charset="0"/>
            </a:endParaRPr>
          </a:p>
          <a:p>
            <a:pPr marL="584200" marR="1719580" indent="-571500" algn="just">
              <a:spcBef>
                <a:spcPts val="100"/>
              </a:spcBef>
              <a:buFont typeface="Arial" panose="020B0604020202020204" pitchFamily="34" charset="0"/>
              <a:buChar char="•"/>
            </a:pPr>
            <a:r>
              <a:rPr sz="3800" spc="-315" dirty="0">
                <a:latin typeface="Cambria Math" panose="02040503050406030204" pitchFamily="18" charset="0"/>
                <a:ea typeface="Cambria Math" panose="02040503050406030204" pitchFamily="18" charset="0"/>
                <a:cs typeface="Times New Roman" panose="02020603050405020304" pitchFamily="18" charset="0"/>
              </a:rPr>
              <a:t>Types </a:t>
            </a:r>
            <a:r>
              <a:rPr sz="3800" spc="-5" dirty="0">
                <a:latin typeface="Cambria Math" panose="02040503050406030204" pitchFamily="18" charset="0"/>
                <a:ea typeface="Cambria Math" panose="02040503050406030204" pitchFamily="18" charset="0"/>
                <a:cs typeface="Times New Roman" panose="02020603050405020304" pitchFamily="18" charset="0"/>
              </a:rPr>
              <a:t>of</a:t>
            </a:r>
            <a:r>
              <a:rPr sz="3800" spc="40" dirty="0">
                <a:latin typeface="Cambria Math" panose="02040503050406030204" pitchFamily="18" charset="0"/>
                <a:ea typeface="Cambria Math" panose="02040503050406030204" pitchFamily="18" charset="0"/>
                <a:cs typeface="Times New Roman" panose="02020603050405020304" pitchFamily="18" charset="0"/>
              </a:rPr>
              <a:t> </a:t>
            </a:r>
            <a:r>
              <a:rPr sz="3800" spc="-170" dirty="0">
                <a:latin typeface="Cambria Math" panose="02040503050406030204" pitchFamily="18" charset="0"/>
                <a:ea typeface="Cambria Math" panose="02040503050406030204" pitchFamily="18" charset="0"/>
                <a:cs typeface="Times New Roman" panose="02020603050405020304" pitchFamily="18" charset="0"/>
              </a:rPr>
              <a:t>Malware</a:t>
            </a:r>
            <a:endParaRPr lang="en-IN" sz="3800" spc="-170" dirty="0">
              <a:latin typeface="Cambria Math" panose="02040503050406030204" pitchFamily="18" charset="0"/>
              <a:ea typeface="Cambria Math" panose="02040503050406030204" pitchFamily="18" charset="0"/>
              <a:cs typeface="Times New Roman" panose="02020603050405020304" pitchFamily="18" charset="0"/>
            </a:endParaRPr>
          </a:p>
          <a:p>
            <a:pPr marL="584200" marR="27940" indent="-571500" algn="just">
              <a:buFont typeface="Arial" panose="020B0604020202020204" pitchFamily="34" charset="0"/>
              <a:buChar char="•"/>
            </a:pPr>
            <a:r>
              <a:rPr sz="3800" spc="-200" dirty="0">
                <a:latin typeface="Cambria Math" panose="02040503050406030204" pitchFamily="18" charset="0"/>
                <a:ea typeface="Cambria Math" panose="02040503050406030204" pitchFamily="18" charset="0"/>
                <a:cs typeface="Times New Roman" panose="02020603050405020304" pitchFamily="18" charset="0"/>
              </a:rPr>
              <a:t>What </a:t>
            </a:r>
            <a:r>
              <a:rPr sz="3800" spc="-229" dirty="0">
                <a:latin typeface="Cambria Math" panose="02040503050406030204" pitchFamily="18" charset="0"/>
                <a:ea typeface="Cambria Math" panose="02040503050406030204" pitchFamily="18" charset="0"/>
                <a:cs typeface="Times New Roman" panose="02020603050405020304" pitchFamily="18" charset="0"/>
              </a:rPr>
              <a:t>is </a:t>
            </a:r>
            <a:r>
              <a:rPr sz="3800" spc="-170" dirty="0">
                <a:latin typeface="Cambria Math" panose="02040503050406030204" pitchFamily="18" charset="0"/>
                <a:ea typeface="Cambria Math" panose="02040503050406030204" pitchFamily="18" charset="0"/>
                <a:cs typeface="Times New Roman" panose="02020603050405020304" pitchFamily="18" charset="0"/>
              </a:rPr>
              <a:t>Malware </a:t>
            </a:r>
            <a:r>
              <a:rPr sz="3800" spc="-265" dirty="0">
                <a:latin typeface="Cambria Math" panose="02040503050406030204" pitchFamily="18" charset="0"/>
                <a:ea typeface="Cambria Math" panose="02040503050406030204" pitchFamily="18" charset="0"/>
                <a:cs typeface="Times New Roman" panose="02020603050405020304" pitchFamily="18" charset="0"/>
              </a:rPr>
              <a:t>Analysis?  </a:t>
            </a:r>
            <a:endParaRPr lang="en-IN" sz="3800" spc="-265" dirty="0">
              <a:latin typeface="Cambria Math" panose="02040503050406030204" pitchFamily="18" charset="0"/>
              <a:ea typeface="Cambria Math" panose="02040503050406030204" pitchFamily="18" charset="0"/>
              <a:cs typeface="Times New Roman" panose="02020603050405020304" pitchFamily="18" charset="0"/>
            </a:endParaRPr>
          </a:p>
          <a:p>
            <a:pPr marL="584200" marR="27940" indent="-571500" algn="just">
              <a:buFont typeface="Arial" panose="020B0604020202020204" pitchFamily="34" charset="0"/>
              <a:buChar char="•"/>
            </a:pPr>
            <a:r>
              <a:rPr sz="3800" spc="-315" dirty="0">
                <a:latin typeface="Cambria Math" panose="02040503050406030204" pitchFamily="18" charset="0"/>
                <a:ea typeface="Cambria Math" panose="02040503050406030204" pitchFamily="18" charset="0"/>
                <a:cs typeface="Times New Roman" panose="02020603050405020304" pitchFamily="18" charset="0"/>
              </a:rPr>
              <a:t>Types </a:t>
            </a:r>
            <a:r>
              <a:rPr sz="3800" spc="-5" dirty="0">
                <a:latin typeface="Cambria Math" panose="02040503050406030204" pitchFamily="18" charset="0"/>
                <a:ea typeface="Cambria Math" panose="02040503050406030204" pitchFamily="18" charset="0"/>
                <a:cs typeface="Times New Roman" panose="02020603050405020304" pitchFamily="18" charset="0"/>
              </a:rPr>
              <a:t>of </a:t>
            </a:r>
            <a:r>
              <a:rPr sz="3800" spc="-170" dirty="0">
                <a:latin typeface="Cambria Math" panose="02040503050406030204" pitchFamily="18" charset="0"/>
                <a:ea typeface="Cambria Math" panose="02040503050406030204" pitchFamily="18" charset="0"/>
                <a:cs typeface="Times New Roman" panose="02020603050405020304" pitchFamily="18" charset="0"/>
              </a:rPr>
              <a:t>Malware </a:t>
            </a:r>
            <a:r>
              <a:rPr sz="3800" spc="-245" dirty="0">
                <a:latin typeface="Cambria Math" panose="02040503050406030204" pitchFamily="18" charset="0"/>
                <a:ea typeface="Cambria Math" panose="02040503050406030204" pitchFamily="18" charset="0"/>
                <a:cs typeface="Times New Roman" panose="02020603050405020304" pitchFamily="18" charset="0"/>
              </a:rPr>
              <a:t>Analysis  </a:t>
            </a:r>
            <a:endParaRPr lang="en-IN" sz="3800" spc="-245" dirty="0">
              <a:latin typeface="Cambria Math" panose="02040503050406030204" pitchFamily="18" charset="0"/>
              <a:ea typeface="Cambria Math" panose="02040503050406030204" pitchFamily="18" charset="0"/>
              <a:cs typeface="Times New Roman" panose="02020603050405020304" pitchFamily="18" charset="0"/>
            </a:endParaRPr>
          </a:p>
          <a:p>
            <a:pPr marL="584200" marR="27940" indent="-571500" algn="just">
              <a:buFont typeface="Arial" panose="020B0604020202020204" pitchFamily="34" charset="0"/>
              <a:buChar char="•"/>
            </a:pPr>
            <a:r>
              <a:rPr sz="3800" spc="-200" dirty="0">
                <a:latin typeface="Cambria Math" panose="02040503050406030204" pitchFamily="18" charset="0"/>
                <a:ea typeface="Cambria Math" panose="02040503050406030204" pitchFamily="18" charset="0"/>
                <a:cs typeface="Times New Roman" panose="02020603050405020304" pitchFamily="18" charset="0"/>
              </a:rPr>
              <a:t>What </a:t>
            </a:r>
            <a:r>
              <a:rPr sz="3800" spc="-229" dirty="0">
                <a:latin typeface="Cambria Math" panose="02040503050406030204" pitchFamily="18" charset="0"/>
                <a:ea typeface="Cambria Math" panose="02040503050406030204" pitchFamily="18" charset="0"/>
                <a:cs typeface="Times New Roman" panose="02020603050405020304" pitchFamily="18" charset="0"/>
              </a:rPr>
              <a:t>is </a:t>
            </a:r>
            <a:r>
              <a:rPr sz="3800" spc="-145" dirty="0">
                <a:latin typeface="Cambria Math" panose="02040503050406030204" pitchFamily="18" charset="0"/>
                <a:ea typeface="Cambria Math" panose="02040503050406030204" pitchFamily="18" charset="0"/>
                <a:cs typeface="Times New Roman" panose="02020603050405020304" pitchFamily="18" charset="0"/>
              </a:rPr>
              <a:t>Memory</a:t>
            </a:r>
            <a:r>
              <a:rPr sz="3800" spc="80" dirty="0">
                <a:latin typeface="Cambria Math" panose="02040503050406030204" pitchFamily="18" charset="0"/>
                <a:ea typeface="Cambria Math" panose="02040503050406030204" pitchFamily="18" charset="0"/>
                <a:cs typeface="Times New Roman" panose="02020603050405020304" pitchFamily="18" charset="0"/>
              </a:rPr>
              <a:t> </a:t>
            </a:r>
            <a:r>
              <a:rPr sz="3800" spc="-245" dirty="0">
                <a:latin typeface="Cambria Math" panose="02040503050406030204" pitchFamily="18" charset="0"/>
                <a:ea typeface="Cambria Math" panose="02040503050406030204" pitchFamily="18" charset="0"/>
                <a:cs typeface="Times New Roman" panose="02020603050405020304" pitchFamily="18" charset="0"/>
              </a:rPr>
              <a:t>Dump?</a:t>
            </a:r>
            <a:endParaRPr lang="en-IN" sz="3800" spc="-245" dirty="0">
              <a:latin typeface="Cambria Math" panose="02040503050406030204" pitchFamily="18" charset="0"/>
              <a:ea typeface="Cambria Math" panose="02040503050406030204" pitchFamily="18" charset="0"/>
              <a:cs typeface="Times New Roman" panose="02020603050405020304" pitchFamily="18" charset="0"/>
            </a:endParaRPr>
          </a:p>
          <a:p>
            <a:pPr marL="584200" marR="27940" indent="-571500" algn="just">
              <a:buFont typeface="Arial" panose="020B0604020202020204" pitchFamily="34" charset="0"/>
              <a:buChar char="•"/>
            </a:pPr>
            <a:r>
              <a:rPr sz="3800" spc="-145" dirty="0">
                <a:latin typeface="Cambria Math" panose="02040503050406030204" pitchFamily="18" charset="0"/>
                <a:ea typeface="Cambria Math" panose="02040503050406030204" pitchFamily="18" charset="0"/>
                <a:cs typeface="Times New Roman" panose="02020603050405020304" pitchFamily="18" charset="0"/>
              </a:rPr>
              <a:t>Memory </a:t>
            </a:r>
            <a:r>
              <a:rPr sz="3800" spc="-245" dirty="0">
                <a:latin typeface="Cambria Math" panose="02040503050406030204" pitchFamily="18" charset="0"/>
                <a:ea typeface="Cambria Math" panose="02040503050406030204" pitchFamily="18" charset="0"/>
                <a:cs typeface="Times New Roman" panose="02020603050405020304" pitchFamily="18" charset="0"/>
              </a:rPr>
              <a:t>Analysis </a:t>
            </a:r>
            <a:r>
              <a:rPr sz="3800" dirty="0">
                <a:latin typeface="Cambria Math" panose="02040503050406030204" pitchFamily="18" charset="0"/>
                <a:ea typeface="Cambria Math" panose="02040503050406030204" pitchFamily="18" charset="0"/>
                <a:cs typeface="Times New Roman" panose="02020603050405020304" pitchFamily="18" charset="0"/>
              </a:rPr>
              <a:t>- </a:t>
            </a:r>
            <a:r>
              <a:rPr lang="en-IN" sz="3800" spc="-350" dirty="0">
                <a:latin typeface="Cambria Math" panose="02040503050406030204" pitchFamily="18" charset="0"/>
                <a:ea typeface="Cambria Math" panose="02040503050406030204" pitchFamily="18" charset="0"/>
                <a:cs typeface="Times New Roman" panose="02020603050405020304" pitchFamily="18" charset="0"/>
              </a:rPr>
              <a:t>Implementation</a:t>
            </a:r>
            <a:endParaRPr lang="en-IN" sz="3800" spc="-165" dirty="0">
              <a:latin typeface="Cambria Math" panose="02040503050406030204" pitchFamily="18" charset="0"/>
              <a:ea typeface="Cambria Math" panose="02040503050406030204" pitchFamily="18" charset="0"/>
              <a:cs typeface="Times New Roman" panose="02020603050405020304" pitchFamily="18" charset="0"/>
            </a:endParaRPr>
          </a:p>
          <a:p>
            <a:pPr marL="584200" marR="27940" indent="-571500" algn="just">
              <a:buFont typeface="Arial" panose="020B0604020202020204" pitchFamily="34" charset="0"/>
              <a:buChar char="•"/>
            </a:pPr>
            <a:r>
              <a:rPr sz="3800" spc="-229" dirty="0">
                <a:latin typeface="Cambria Math" panose="02040503050406030204" pitchFamily="18" charset="0"/>
                <a:ea typeface="Cambria Math" panose="02040503050406030204" pitchFamily="18" charset="0"/>
                <a:cs typeface="Times New Roman" panose="02020603050405020304" pitchFamily="18" charset="0"/>
              </a:rPr>
              <a:t>Conclusion</a:t>
            </a:r>
            <a:endParaRPr sz="3800" dirty="0">
              <a:latin typeface="Cambria Math" panose="02040503050406030204" pitchFamily="18" charset="0"/>
              <a:ea typeface="Cambria Math" panose="020405030504060302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06FB7B21-721E-0BF6-5903-87604A2A7A9A}"/>
              </a:ext>
            </a:extLst>
          </p:cNvPr>
          <p:cNvSpPr txBox="1"/>
          <p:nvPr/>
        </p:nvSpPr>
        <p:spPr>
          <a:xfrm>
            <a:off x="4118535" y="-8295"/>
            <a:ext cx="3954929" cy="1200329"/>
          </a:xfrm>
          <a:prstGeom prst="rect">
            <a:avLst/>
          </a:prstGeom>
          <a:noFill/>
        </p:spPr>
        <p:txBody>
          <a:bodyPr wrap="none" rtlCol="0">
            <a:spAutoFit/>
          </a:bodyPr>
          <a:lstStyle/>
          <a:p>
            <a:r>
              <a:rPr lang="en-IN" sz="72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Contents </a:t>
            </a:r>
          </a:p>
        </p:txBody>
      </p:sp>
    </p:spTree>
    <p:extLst>
      <p:ext uri="{BB962C8B-B14F-4D97-AF65-F5344CB8AC3E}">
        <p14:creationId xmlns:p14="http://schemas.microsoft.com/office/powerpoint/2010/main" val="3606490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53C68B4-4D14-6F20-F050-2C31DD553B6D}"/>
              </a:ext>
            </a:extLst>
          </p:cNvPr>
          <p:cNvSpPr txBox="1"/>
          <p:nvPr/>
        </p:nvSpPr>
        <p:spPr>
          <a:xfrm>
            <a:off x="2249054" y="41630"/>
            <a:ext cx="7693892" cy="1200329"/>
          </a:xfrm>
          <a:prstGeom prst="rect">
            <a:avLst/>
          </a:prstGeom>
          <a:noFill/>
        </p:spPr>
        <p:txBody>
          <a:bodyPr wrap="square">
            <a:spAutoFit/>
          </a:bodyPr>
          <a:lstStyle/>
          <a:p>
            <a:r>
              <a:rPr lang="en-IN" sz="72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What is  Malware?</a:t>
            </a:r>
            <a:endParaRPr lang="en-IN" sz="7200" b="1" dirty="0">
              <a:ln w="9525">
                <a:solidFill>
                  <a:schemeClr val="bg1"/>
                </a:solidFill>
                <a:prstDash val="solid"/>
              </a:ln>
              <a:effectLst>
                <a:outerShdw blurRad="12700" dist="38100" dir="2700000" algn="tl" rotWithShape="0">
                  <a:schemeClr val="bg1">
                    <a:lumMod val="50000"/>
                  </a:schemeClr>
                </a:outerShdw>
              </a:effectLst>
            </a:endParaRPr>
          </a:p>
        </p:txBody>
      </p:sp>
      <p:sp>
        <p:nvSpPr>
          <p:cNvPr id="5" name="TextBox 4">
            <a:extLst>
              <a:ext uri="{FF2B5EF4-FFF2-40B4-BE49-F238E27FC236}">
                <a16:creationId xmlns:a16="http://schemas.microsoft.com/office/drawing/2014/main" id="{E4221B7A-C6F3-27BC-14A1-3A579D325C90}"/>
              </a:ext>
            </a:extLst>
          </p:cNvPr>
          <p:cNvSpPr txBox="1"/>
          <p:nvPr/>
        </p:nvSpPr>
        <p:spPr>
          <a:xfrm>
            <a:off x="267854" y="1418919"/>
            <a:ext cx="7970982" cy="2246769"/>
          </a:xfrm>
          <a:prstGeom prst="rect">
            <a:avLst/>
          </a:prstGeom>
          <a:noFill/>
        </p:spPr>
        <p:txBody>
          <a:bodyPr wrap="square">
            <a:spAutoFit/>
          </a:bodyPr>
          <a:lstStyle/>
          <a:p>
            <a:pPr algn="just">
              <a:spcBef>
                <a:spcPts val="1800"/>
              </a:spcBef>
            </a:pPr>
            <a:r>
              <a:rPr lang="en-US" sz="2800" spc="-114" dirty="0">
                <a:latin typeface="Cambria Math" panose="02040503050406030204" pitchFamily="18" charset="0"/>
                <a:ea typeface="Cambria Math" panose="02040503050406030204" pitchFamily="18" charset="0"/>
                <a:cs typeface="Times New Roman" panose="02020603050405020304" pitchFamily="18" charset="0"/>
              </a:rPr>
              <a:t>Malware </a:t>
            </a:r>
            <a:r>
              <a:rPr lang="en-US" sz="2800" spc="-155" dirty="0">
                <a:latin typeface="Cambria Math" panose="02040503050406030204" pitchFamily="18" charset="0"/>
                <a:ea typeface="Cambria Math" panose="02040503050406030204" pitchFamily="18" charset="0"/>
                <a:cs typeface="Times New Roman" panose="02020603050405020304" pitchFamily="18" charset="0"/>
              </a:rPr>
              <a:t>is </a:t>
            </a:r>
            <a:r>
              <a:rPr lang="en-US" sz="2800" spc="-225" dirty="0">
                <a:latin typeface="Cambria Math" panose="02040503050406030204" pitchFamily="18" charset="0"/>
                <a:ea typeface="Cambria Math" panose="02040503050406030204" pitchFamily="18" charset="0"/>
                <a:cs typeface="Times New Roman" panose="02020603050405020304" pitchFamily="18" charset="0"/>
              </a:rPr>
              <a:t>an </a:t>
            </a:r>
            <a:r>
              <a:rPr lang="en-US" sz="2800" spc="-175" dirty="0">
                <a:latin typeface="Cambria Math" panose="02040503050406030204" pitchFamily="18" charset="0"/>
                <a:ea typeface="Cambria Math" panose="02040503050406030204" pitchFamily="18" charset="0"/>
                <a:cs typeface="Times New Roman" panose="02020603050405020304" pitchFamily="18" charset="0"/>
              </a:rPr>
              <a:t>acronym </a:t>
            </a:r>
            <a:r>
              <a:rPr lang="en-US" sz="2800" spc="-20" dirty="0">
                <a:latin typeface="Cambria Math" panose="02040503050406030204" pitchFamily="18" charset="0"/>
                <a:ea typeface="Cambria Math" panose="02040503050406030204" pitchFamily="18" charset="0"/>
                <a:cs typeface="Times New Roman" panose="02020603050405020304" pitchFamily="18" charset="0"/>
              </a:rPr>
              <a:t>for  </a:t>
            </a:r>
            <a:r>
              <a:rPr lang="en-US" sz="2800" spc="-120" dirty="0" err="1">
                <a:latin typeface="Cambria Math" panose="02040503050406030204" pitchFamily="18" charset="0"/>
                <a:ea typeface="Cambria Math" panose="02040503050406030204" pitchFamily="18" charset="0"/>
                <a:cs typeface="Times New Roman" panose="02020603050405020304" pitchFamily="18" charset="0"/>
              </a:rPr>
              <a:t>MALicious</a:t>
            </a:r>
            <a:r>
              <a:rPr lang="en-US" sz="2800" spc="-120" dirty="0">
                <a:latin typeface="Cambria Math" panose="02040503050406030204" pitchFamily="18" charset="0"/>
                <a:ea typeface="Cambria Math" panose="02040503050406030204" pitchFamily="18" charset="0"/>
                <a:cs typeface="Times New Roman" panose="02020603050405020304" pitchFamily="18" charset="0"/>
              </a:rPr>
              <a:t> </a:t>
            </a:r>
            <a:r>
              <a:rPr lang="en-US" sz="2800" spc="-135" dirty="0" err="1">
                <a:latin typeface="Cambria Math" panose="02040503050406030204" pitchFamily="18" charset="0"/>
                <a:ea typeface="Cambria Math" panose="02040503050406030204" pitchFamily="18" charset="0"/>
                <a:cs typeface="Times New Roman" panose="02020603050405020304" pitchFamily="18" charset="0"/>
              </a:rPr>
              <a:t>softWARE</a:t>
            </a:r>
            <a:r>
              <a:rPr lang="en-US" sz="2800" spc="-135" dirty="0">
                <a:latin typeface="Cambria Math" panose="02040503050406030204" pitchFamily="18" charset="0"/>
                <a:ea typeface="Cambria Math" panose="02040503050406030204" pitchFamily="18" charset="0"/>
                <a:cs typeface="Times New Roman" panose="02020603050405020304" pitchFamily="18" charset="0"/>
              </a:rPr>
              <a:t>, </a:t>
            </a:r>
            <a:r>
              <a:rPr lang="en-US" sz="2800" spc="-125" dirty="0">
                <a:latin typeface="Cambria Math" panose="02040503050406030204" pitchFamily="18" charset="0"/>
                <a:ea typeface="Cambria Math" panose="02040503050406030204" pitchFamily="18" charset="0"/>
                <a:cs typeface="Times New Roman" panose="02020603050405020304" pitchFamily="18" charset="0"/>
              </a:rPr>
              <a:t>which  simply refers </a:t>
            </a:r>
            <a:r>
              <a:rPr lang="en-US" sz="2800" spc="-10" dirty="0">
                <a:latin typeface="Cambria Math" panose="02040503050406030204" pitchFamily="18" charset="0"/>
                <a:ea typeface="Cambria Math" panose="02040503050406030204" pitchFamily="18" charset="0"/>
                <a:cs typeface="Times New Roman" panose="02020603050405020304" pitchFamily="18" charset="0"/>
              </a:rPr>
              <a:t>to </a:t>
            </a:r>
            <a:r>
              <a:rPr lang="en-US" sz="2800" spc="-295" dirty="0">
                <a:latin typeface="Cambria Math" panose="02040503050406030204" pitchFamily="18" charset="0"/>
                <a:ea typeface="Cambria Math" panose="02040503050406030204" pitchFamily="18" charset="0"/>
                <a:cs typeface="Times New Roman" panose="02020603050405020304" pitchFamily="18" charset="0"/>
              </a:rPr>
              <a:t>a </a:t>
            </a:r>
            <a:r>
              <a:rPr lang="en-US" sz="2800" spc="-170" dirty="0">
                <a:latin typeface="Cambria Math" panose="02040503050406030204" pitchFamily="18" charset="0"/>
                <a:ea typeface="Cambria Math" panose="02040503050406030204" pitchFamily="18" charset="0"/>
                <a:cs typeface="Times New Roman" panose="02020603050405020304" pitchFamily="18" charset="0"/>
              </a:rPr>
              <a:t>piece </a:t>
            </a:r>
            <a:r>
              <a:rPr lang="en-US" sz="2800" spc="-5" dirty="0">
                <a:latin typeface="Cambria Math" panose="02040503050406030204" pitchFamily="18" charset="0"/>
                <a:ea typeface="Cambria Math" panose="02040503050406030204" pitchFamily="18" charset="0"/>
                <a:cs typeface="Times New Roman" panose="02020603050405020304" pitchFamily="18" charset="0"/>
              </a:rPr>
              <a:t>of </a:t>
            </a:r>
            <a:r>
              <a:rPr lang="en-US" sz="2800" spc="-195" dirty="0">
                <a:latin typeface="Cambria Math" panose="02040503050406030204" pitchFamily="18" charset="0"/>
                <a:ea typeface="Cambria Math" panose="02040503050406030204" pitchFamily="18" charset="0"/>
                <a:cs typeface="Times New Roman" panose="02020603050405020304" pitchFamily="18" charset="0"/>
              </a:rPr>
              <a:t>code  </a:t>
            </a:r>
            <a:r>
              <a:rPr lang="en-US" sz="2800" spc="-95" dirty="0">
                <a:latin typeface="Cambria Math" panose="02040503050406030204" pitchFamily="18" charset="0"/>
                <a:ea typeface="Cambria Math" panose="02040503050406030204" pitchFamily="18" charset="0"/>
                <a:cs typeface="Times New Roman" panose="02020603050405020304" pitchFamily="18" charset="0"/>
              </a:rPr>
              <a:t>or </a:t>
            </a:r>
            <a:r>
              <a:rPr lang="en-US" sz="2800" spc="-114" dirty="0">
                <a:latin typeface="Cambria Math" panose="02040503050406030204" pitchFamily="18" charset="0"/>
                <a:ea typeface="Cambria Math" panose="02040503050406030204" pitchFamily="18" charset="0"/>
                <a:cs typeface="Times New Roman" panose="02020603050405020304" pitchFamily="18" charset="0"/>
              </a:rPr>
              <a:t>software </a:t>
            </a:r>
            <a:r>
              <a:rPr lang="en-US" sz="2800" spc="-180" dirty="0">
                <a:latin typeface="Cambria Math" panose="02040503050406030204" pitchFamily="18" charset="0"/>
                <a:ea typeface="Cambria Math" panose="02040503050406030204" pitchFamily="18" charset="0"/>
                <a:cs typeface="Times New Roman" panose="02020603050405020304" pitchFamily="18" charset="0"/>
              </a:rPr>
              <a:t>designed </a:t>
            </a:r>
            <a:r>
              <a:rPr lang="en-US" sz="2800" spc="-10" dirty="0">
                <a:latin typeface="Cambria Math" panose="02040503050406030204" pitchFamily="18" charset="0"/>
                <a:ea typeface="Cambria Math" panose="02040503050406030204" pitchFamily="18" charset="0"/>
                <a:cs typeface="Times New Roman" panose="02020603050405020304" pitchFamily="18" charset="0"/>
              </a:rPr>
              <a:t>to </a:t>
            </a:r>
            <a:r>
              <a:rPr lang="en-US" sz="2800" spc="-80" dirty="0">
                <a:latin typeface="Cambria Math" panose="02040503050406030204" pitchFamily="18" charset="0"/>
                <a:ea typeface="Cambria Math" panose="02040503050406030204" pitchFamily="18" charset="0"/>
                <a:cs typeface="Times New Roman" panose="02020603050405020304" pitchFamily="18" charset="0"/>
              </a:rPr>
              <a:t>interfere,  </a:t>
            </a:r>
            <a:r>
              <a:rPr lang="en-US" sz="2800" spc="-120" dirty="0">
                <a:latin typeface="Cambria Math" panose="02040503050406030204" pitchFamily="18" charset="0"/>
                <a:ea typeface="Cambria Math" panose="02040503050406030204" pitchFamily="18" charset="0"/>
                <a:cs typeface="Times New Roman" panose="02020603050405020304" pitchFamily="18" charset="0"/>
              </a:rPr>
              <a:t>penetrate </a:t>
            </a:r>
            <a:r>
              <a:rPr lang="en-US" sz="2800" spc="-40" dirty="0">
                <a:latin typeface="Cambria Math" panose="02040503050406030204" pitchFamily="18" charset="0"/>
                <a:ea typeface="Cambria Math" panose="02040503050406030204" pitchFamily="18" charset="0"/>
                <a:cs typeface="Times New Roman" panose="02020603050405020304" pitchFamily="18" charset="0"/>
              </a:rPr>
              <a:t>into </a:t>
            </a:r>
            <a:r>
              <a:rPr lang="en-US" sz="2800" spc="-295" dirty="0">
                <a:latin typeface="Cambria Math" panose="02040503050406030204" pitchFamily="18" charset="0"/>
                <a:ea typeface="Cambria Math" panose="02040503050406030204" pitchFamily="18" charset="0"/>
                <a:cs typeface="Times New Roman" panose="02020603050405020304" pitchFamily="18" charset="0"/>
              </a:rPr>
              <a:t>a </a:t>
            </a:r>
            <a:r>
              <a:rPr lang="en-US" sz="2800" spc="-140" dirty="0">
                <a:latin typeface="Cambria Math" panose="02040503050406030204" pitchFamily="18" charset="0"/>
                <a:ea typeface="Cambria Math" panose="02040503050406030204" pitchFamily="18" charset="0"/>
                <a:cs typeface="Times New Roman" panose="02020603050405020304" pitchFamily="18" charset="0"/>
              </a:rPr>
              <a:t>computer’s  </a:t>
            </a:r>
            <a:r>
              <a:rPr lang="en-US" sz="2800" spc="-130" dirty="0">
                <a:latin typeface="Cambria Math" panose="02040503050406030204" pitchFamily="18" charset="0"/>
                <a:ea typeface="Cambria Math" panose="02040503050406030204" pitchFamily="18" charset="0"/>
                <a:cs typeface="Times New Roman" panose="02020603050405020304" pitchFamily="18" charset="0"/>
              </a:rPr>
              <a:t>normal </a:t>
            </a:r>
            <a:r>
              <a:rPr lang="en-US" sz="2800" spc="-85" dirty="0">
                <a:latin typeface="Cambria Math" panose="02040503050406030204" pitchFamily="18" charset="0"/>
                <a:ea typeface="Cambria Math" panose="02040503050406030204" pitchFamily="18" charset="0"/>
                <a:cs typeface="Times New Roman" panose="02020603050405020304" pitchFamily="18" charset="0"/>
              </a:rPr>
              <a:t>functioning. Malware is a code that may take form of an executable file, script, code or any other software.</a:t>
            </a:r>
          </a:p>
        </p:txBody>
      </p:sp>
      <p:sp>
        <p:nvSpPr>
          <p:cNvPr id="7" name="TextBox 6">
            <a:extLst>
              <a:ext uri="{FF2B5EF4-FFF2-40B4-BE49-F238E27FC236}">
                <a16:creationId xmlns:a16="http://schemas.microsoft.com/office/drawing/2014/main" id="{78B9FE56-B27B-47A7-E481-A3A90A02A528}"/>
              </a:ext>
            </a:extLst>
          </p:cNvPr>
          <p:cNvSpPr txBox="1"/>
          <p:nvPr/>
        </p:nvSpPr>
        <p:spPr>
          <a:xfrm>
            <a:off x="4655127" y="4027882"/>
            <a:ext cx="7167419" cy="2677656"/>
          </a:xfrm>
          <a:prstGeom prst="rect">
            <a:avLst/>
          </a:prstGeom>
          <a:noFill/>
        </p:spPr>
        <p:txBody>
          <a:bodyPr wrap="square">
            <a:spAutoFit/>
          </a:bodyPr>
          <a:lstStyle/>
          <a:p>
            <a:pPr algn="just">
              <a:spcBef>
                <a:spcPts val="1800"/>
              </a:spcBef>
            </a:pPr>
            <a:r>
              <a:rPr lang="en-IN" sz="2800" spc="-85" dirty="0">
                <a:latin typeface="Cambria Math" panose="02040503050406030204" pitchFamily="18" charset="0"/>
                <a:ea typeface="Cambria Math" panose="02040503050406030204" pitchFamily="18" charset="0"/>
                <a:cs typeface="Times New Roman" panose="02020603050405020304" pitchFamily="18" charset="0"/>
              </a:rPr>
              <a:t>Attackers use malware to steal sensitive information, spy on the infected system, or take control over the target system. Some major purposes for an attacker may include, disruption of system operations, stealing, spying on data, unauthorized access to resources, etc.</a:t>
            </a:r>
            <a:endParaRPr lang="en-US" sz="2800" spc="-85" dirty="0">
              <a:latin typeface="Cambria Math" panose="02040503050406030204" pitchFamily="18" charset="0"/>
              <a:ea typeface="Cambria Math" panose="020405030504060302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C0A5FAC2-BC34-B467-AB4D-952243E29430}"/>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9975" r="11111"/>
          <a:stretch/>
        </p:blipFill>
        <p:spPr>
          <a:xfrm>
            <a:off x="665018" y="3938228"/>
            <a:ext cx="3297382" cy="25190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Picture 11">
            <a:extLst>
              <a:ext uri="{FF2B5EF4-FFF2-40B4-BE49-F238E27FC236}">
                <a16:creationId xmlns:a16="http://schemas.microsoft.com/office/drawing/2014/main" id="{20EC388C-6FB8-6361-7CAF-4AFAAB24FA1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8517505" y="1353121"/>
            <a:ext cx="3452825" cy="23783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170116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D06948-A279-156F-290F-55285F893E85}"/>
              </a:ext>
            </a:extLst>
          </p:cNvPr>
          <p:cNvSpPr txBox="1"/>
          <p:nvPr/>
        </p:nvSpPr>
        <p:spPr>
          <a:xfrm>
            <a:off x="2775527" y="0"/>
            <a:ext cx="7264400" cy="1200329"/>
          </a:xfrm>
          <a:prstGeom prst="rect">
            <a:avLst/>
          </a:prstGeom>
          <a:noFill/>
        </p:spPr>
        <p:txBody>
          <a:bodyPr wrap="square">
            <a:spAutoFit/>
          </a:bodyPr>
          <a:lstStyle/>
          <a:p>
            <a:r>
              <a:rPr lang="en-IN" sz="72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Types of Malware</a:t>
            </a:r>
            <a:endParaRPr lang="en-IN" sz="7200" b="1" dirty="0">
              <a:ln w="9525">
                <a:solidFill>
                  <a:schemeClr val="bg1"/>
                </a:solidFill>
                <a:prstDash val="solid"/>
              </a:ln>
              <a:effectLst>
                <a:outerShdw blurRad="12700" dist="38100" dir="2700000" algn="tl" rotWithShape="0">
                  <a:schemeClr val="bg1">
                    <a:lumMod val="50000"/>
                  </a:schemeClr>
                </a:outerShdw>
              </a:effectLst>
            </a:endParaRPr>
          </a:p>
        </p:txBody>
      </p:sp>
      <p:sp>
        <p:nvSpPr>
          <p:cNvPr id="5" name="TextBox 4">
            <a:extLst>
              <a:ext uri="{FF2B5EF4-FFF2-40B4-BE49-F238E27FC236}">
                <a16:creationId xmlns:a16="http://schemas.microsoft.com/office/drawing/2014/main" id="{E9BFE6EA-3C18-291A-E141-7149186541C6}"/>
              </a:ext>
            </a:extLst>
          </p:cNvPr>
          <p:cNvSpPr txBox="1"/>
          <p:nvPr/>
        </p:nvSpPr>
        <p:spPr>
          <a:xfrm>
            <a:off x="161637" y="1218403"/>
            <a:ext cx="11868726" cy="1154227"/>
          </a:xfrm>
          <a:prstGeom prst="rect">
            <a:avLst/>
          </a:prstGeom>
          <a:noFill/>
        </p:spPr>
        <p:txBody>
          <a:bodyPr wrap="square">
            <a:spAutoFit/>
          </a:bodyPr>
          <a:lstStyle/>
          <a:p>
            <a:pPr marL="12700" marR="5080" algn="just">
              <a:lnSpc>
                <a:spcPct val="130000"/>
              </a:lnSpc>
            </a:pPr>
            <a:r>
              <a:rPr lang="en-US" sz="2800" spc="-235" dirty="0">
                <a:latin typeface="Cambria Math" panose="02040503050406030204" pitchFamily="18" charset="0"/>
                <a:ea typeface="Cambria Math" panose="02040503050406030204" pitchFamily="18" charset="0"/>
                <a:cs typeface="Times New Roman" panose="02020603050405020304" pitchFamily="18" charset="0"/>
              </a:rPr>
              <a:t>Malware is the broad term of malicious programs like trojans, viruses, worms and rootkits. Hence, they can be classified on the basis of their functionalities and the attack vendors as:</a:t>
            </a:r>
          </a:p>
        </p:txBody>
      </p:sp>
      <p:sp>
        <p:nvSpPr>
          <p:cNvPr id="7" name="TextBox 6">
            <a:extLst>
              <a:ext uri="{FF2B5EF4-FFF2-40B4-BE49-F238E27FC236}">
                <a16:creationId xmlns:a16="http://schemas.microsoft.com/office/drawing/2014/main" id="{F9E344B6-ED97-9BC3-2E8A-AAF9944A43C6}"/>
              </a:ext>
            </a:extLst>
          </p:cNvPr>
          <p:cNvSpPr txBox="1"/>
          <p:nvPr/>
        </p:nvSpPr>
        <p:spPr>
          <a:xfrm>
            <a:off x="120074" y="2798395"/>
            <a:ext cx="8783781" cy="1815882"/>
          </a:xfrm>
          <a:prstGeom prst="rect">
            <a:avLst/>
          </a:prstGeom>
          <a:noFill/>
        </p:spPr>
        <p:txBody>
          <a:bodyPr wrap="square">
            <a:spAutoFit/>
          </a:bodyPr>
          <a:lstStyle/>
          <a:p>
            <a:pPr marL="12700" marR="5080" algn="just"/>
            <a:r>
              <a:rPr lang="en-US" sz="2800" dirty="0">
                <a:ln w="9525">
                  <a:solidFill>
                    <a:schemeClr val="bg1"/>
                  </a:solidFill>
                  <a:prstDash val="solid"/>
                </a:ln>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Times New Roman" panose="02020603050405020304" pitchFamily="18" charset="0"/>
              </a:rPr>
              <a:t>Virus and Worms </a:t>
            </a:r>
            <a:r>
              <a:rPr lang="en-US" sz="2800" dirty="0">
                <a:latin typeface="Cambria Math" panose="02040503050406030204" pitchFamily="18" charset="0"/>
                <a:ea typeface="Cambria Math" panose="02040503050406030204" pitchFamily="18" charset="0"/>
                <a:cs typeface="Times New Roman" panose="02020603050405020304" pitchFamily="18" charset="0"/>
              </a:rPr>
              <a:t>are capable of  copying itself and spreading to other systems. A virus needs user intervention, while a worm can spread without intervention.</a:t>
            </a:r>
          </a:p>
        </p:txBody>
      </p:sp>
      <p:sp>
        <p:nvSpPr>
          <p:cNvPr id="9" name="TextBox 8">
            <a:extLst>
              <a:ext uri="{FF2B5EF4-FFF2-40B4-BE49-F238E27FC236}">
                <a16:creationId xmlns:a16="http://schemas.microsoft.com/office/drawing/2014/main" id="{B0D073D9-442D-EE41-F376-ED875FE09D53}"/>
              </a:ext>
            </a:extLst>
          </p:cNvPr>
          <p:cNvSpPr txBox="1"/>
          <p:nvPr/>
        </p:nvSpPr>
        <p:spPr>
          <a:xfrm>
            <a:off x="3713018" y="5058116"/>
            <a:ext cx="8414327" cy="1384995"/>
          </a:xfrm>
          <a:prstGeom prst="rect">
            <a:avLst/>
          </a:prstGeom>
          <a:noFill/>
        </p:spPr>
        <p:txBody>
          <a:bodyPr wrap="square">
            <a:spAutoFit/>
          </a:bodyPr>
          <a:lstStyle/>
          <a:p>
            <a:pPr marL="12700" marR="5080" algn="just"/>
            <a:r>
              <a:rPr lang="en-US" sz="2800" dirty="0">
                <a:ln w="9525">
                  <a:solidFill>
                    <a:schemeClr val="bg1"/>
                  </a:solidFill>
                  <a:prstDash val="solid"/>
                </a:ln>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Times New Roman" panose="02020603050405020304" pitchFamily="18" charset="0"/>
              </a:rPr>
              <a:t>Backdoor/Remote Access Trojan </a:t>
            </a:r>
            <a:r>
              <a:rPr lang="en-US" sz="2800" dirty="0">
                <a:latin typeface="Cambria Math" panose="02040503050406030204" pitchFamily="18" charset="0"/>
                <a:ea typeface="Cambria Math" panose="02040503050406030204" pitchFamily="18" charset="0"/>
                <a:cs typeface="Times New Roman" panose="02020603050405020304" pitchFamily="18" charset="0"/>
              </a:rPr>
              <a:t>is a type of Trojan that enables the attacker to gain access and execute commands on the compromised system.</a:t>
            </a:r>
          </a:p>
        </p:txBody>
      </p:sp>
      <p:pic>
        <p:nvPicPr>
          <p:cNvPr id="13" name="Picture 12">
            <a:extLst>
              <a:ext uri="{FF2B5EF4-FFF2-40B4-BE49-F238E27FC236}">
                <a16:creationId xmlns:a16="http://schemas.microsoft.com/office/drawing/2014/main" id="{47D71E73-6088-3D1E-87CE-D0DFEB5FB6FA}"/>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1714" t="9431" r="12517" b="9173"/>
          <a:stretch/>
        </p:blipFill>
        <p:spPr>
          <a:xfrm>
            <a:off x="9079346" y="2666764"/>
            <a:ext cx="2909454" cy="1881589"/>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19" name="Picture 18">
            <a:extLst>
              <a:ext uri="{FF2B5EF4-FFF2-40B4-BE49-F238E27FC236}">
                <a16:creationId xmlns:a16="http://schemas.microsoft.com/office/drawing/2014/main" id="{4102A2B2-2A6B-6846-A498-44632C19EE79}"/>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b="10923"/>
          <a:stretch/>
        </p:blipFill>
        <p:spPr>
          <a:xfrm>
            <a:off x="295565" y="4614276"/>
            <a:ext cx="3004534" cy="2090949"/>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1145799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951B5A-BEE7-40FA-8BB3-B4612EA2506B}"/>
              </a:ext>
            </a:extLst>
          </p:cNvPr>
          <p:cNvSpPr txBox="1"/>
          <p:nvPr/>
        </p:nvSpPr>
        <p:spPr>
          <a:xfrm>
            <a:off x="101058" y="1493167"/>
            <a:ext cx="8275780" cy="1384995"/>
          </a:xfrm>
          <a:prstGeom prst="rect">
            <a:avLst/>
          </a:prstGeom>
          <a:noFill/>
        </p:spPr>
        <p:txBody>
          <a:bodyPr wrap="square">
            <a:spAutoFit/>
          </a:bodyPr>
          <a:lstStyle/>
          <a:p>
            <a:pPr marL="12700" marR="5080" algn="just"/>
            <a:r>
              <a:rPr lang="en-US" sz="2800" dirty="0">
                <a:ln w="9525">
                  <a:solidFill>
                    <a:schemeClr val="bg1"/>
                  </a:solidFill>
                  <a:prstDash val="solid"/>
                </a:ln>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Times New Roman" panose="02020603050405020304" pitchFamily="18" charset="0"/>
              </a:rPr>
              <a:t>Botnet </a:t>
            </a:r>
            <a:r>
              <a:rPr lang="en-US" sz="2800" dirty="0">
                <a:latin typeface="Cambria Math" panose="02040503050406030204" pitchFamily="18" charset="0"/>
                <a:ea typeface="Cambria Math" panose="02040503050406030204" pitchFamily="18" charset="0"/>
                <a:cs typeface="Times New Roman" panose="02020603050405020304" pitchFamily="18" charset="0"/>
              </a:rPr>
              <a:t>is a group of computers infected with the same malware. Attacker issues commands to these bots, to perform malicious activities.</a:t>
            </a:r>
            <a:endParaRPr lang="en-US" sz="2800" dirty="0">
              <a:ln w="9525">
                <a:solidFill>
                  <a:schemeClr val="bg1"/>
                </a:solidFill>
                <a:prstDash val="solid"/>
              </a:ln>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D97EEB24-E2C1-5301-FCA6-5DADB4D2BE06}"/>
              </a:ext>
            </a:extLst>
          </p:cNvPr>
          <p:cNvSpPr txBox="1"/>
          <p:nvPr/>
        </p:nvSpPr>
        <p:spPr>
          <a:xfrm>
            <a:off x="812800" y="0"/>
            <a:ext cx="10363199" cy="1200329"/>
          </a:xfrm>
          <a:prstGeom prst="rect">
            <a:avLst/>
          </a:prstGeom>
          <a:noFill/>
        </p:spPr>
        <p:txBody>
          <a:bodyPr wrap="square">
            <a:spAutoFit/>
          </a:bodyPr>
          <a:lstStyle/>
          <a:p>
            <a:r>
              <a:rPr lang="en-IN" sz="72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Types of Malware(contd.)</a:t>
            </a:r>
            <a:endParaRPr lang="en-IN" sz="7200" b="1" dirty="0">
              <a:ln w="9525">
                <a:solidFill>
                  <a:schemeClr val="bg1"/>
                </a:solidFill>
                <a:prstDash val="solid"/>
              </a:ln>
              <a:effectLst>
                <a:outerShdw blurRad="12700" dist="38100" dir="2700000" algn="tl" rotWithShape="0">
                  <a:schemeClr val="bg1">
                    <a:lumMod val="50000"/>
                  </a:schemeClr>
                </a:outerShdw>
              </a:effectLst>
            </a:endParaRPr>
          </a:p>
        </p:txBody>
      </p:sp>
      <p:pic>
        <p:nvPicPr>
          <p:cNvPr id="4" name="Picture 3">
            <a:extLst>
              <a:ext uri="{FF2B5EF4-FFF2-40B4-BE49-F238E27FC236}">
                <a16:creationId xmlns:a16="http://schemas.microsoft.com/office/drawing/2014/main" id="{53EA974E-A8A9-668E-FF8F-120E4281CDFB}"/>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l="2973" t="2321" r="3243"/>
          <a:stretch/>
        </p:blipFill>
        <p:spPr>
          <a:xfrm>
            <a:off x="8673979" y="1452859"/>
            <a:ext cx="3383550" cy="14656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3A0436A7-CD8D-5804-C34E-E69746B03484}"/>
              </a:ext>
            </a:extLst>
          </p:cNvPr>
          <p:cNvSpPr txBox="1"/>
          <p:nvPr/>
        </p:nvSpPr>
        <p:spPr>
          <a:xfrm>
            <a:off x="3738282" y="3092717"/>
            <a:ext cx="8453718" cy="1815882"/>
          </a:xfrm>
          <a:prstGeom prst="rect">
            <a:avLst/>
          </a:prstGeom>
          <a:noFill/>
        </p:spPr>
        <p:txBody>
          <a:bodyPr wrap="square" rtlCol="0">
            <a:spAutoFit/>
          </a:bodyPr>
          <a:lstStyle/>
          <a:p>
            <a:pPr algn="just"/>
            <a:r>
              <a:rPr lang="en-IN" sz="2800" b="1" dirty="0">
                <a:ln w="9525">
                  <a:solidFill>
                    <a:schemeClr val="bg1"/>
                  </a:solidFill>
                  <a:prstDash val="solid"/>
                </a:ln>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rPr>
              <a:t>Information Stealers </a:t>
            </a:r>
            <a:r>
              <a:rPr lang="en-IN" sz="2800" dirty="0">
                <a:latin typeface="Cambria Math" panose="02040503050406030204" pitchFamily="18" charset="0"/>
                <a:ea typeface="Cambria Math" panose="02040503050406030204" pitchFamily="18" charset="0"/>
              </a:rPr>
              <a:t>are designed to steal sensitive data, such as bank information, keystrokes from target systems. These may include keyloggers, spywares, sniffers, and form grabbers.</a:t>
            </a:r>
          </a:p>
        </p:txBody>
      </p:sp>
      <p:pic>
        <p:nvPicPr>
          <p:cNvPr id="7" name="Picture 6">
            <a:extLst>
              <a:ext uri="{FF2B5EF4-FFF2-40B4-BE49-F238E27FC236}">
                <a16:creationId xmlns:a16="http://schemas.microsoft.com/office/drawing/2014/main" id="{1E381D50-8907-3E3A-3BA9-9BBE27860019}"/>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12476" t="7647" r="11416"/>
          <a:stretch/>
        </p:blipFill>
        <p:spPr>
          <a:xfrm flipH="1">
            <a:off x="302090" y="3092717"/>
            <a:ext cx="3212069" cy="169363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TextBox 9">
            <a:extLst>
              <a:ext uri="{FF2B5EF4-FFF2-40B4-BE49-F238E27FC236}">
                <a16:creationId xmlns:a16="http://schemas.microsoft.com/office/drawing/2014/main" id="{6D5D03A7-982C-580C-1D39-F5672E8F95A6}"/>
              </a:ext>
            </a:extLst>
          </p:cNvPr>
          <p:cNvSpPr txBox="1"/>
          <p:nvPr/>
        </p:nvSpPr>
        <p:spPr>
          <a:xfrm>
            <a:off x="101058" y="5082848"/>
            <a:ext cx="8137778" cy="1384995"/>
          </a:xfrm>
          <a:prstGeom prst="rect">
            <a:avLst/>
          </a:prstGeom>
          <a:noFill/>
        </p:spPr>
        <p:txBody>
          <a:bodyPr wrap="square" rtlCol="0">
            <a:spAutoFit/>
          </a:bodyPr>
          <a:lstStyle/>
          <a:p>
            <a:pPr algn="just"/>
            <a:r>
              <a:rPr lang="en-IN" sz="2800" b="1" dirty="0">
                <a:ln w="9525">
                  <a:solidFill>
                    <a:schemeClr val="bg1"/>
                  </a:solidFill>
                  <a:prstDash val="solid"/>
                </a:ln>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rPr>
              <a:t>Ransomware</a:t>
            </a:r>
            <a:r>
              <a:rPr lang="en-IN" sz="2800" dirty="0">
                <a:latin typeface="Cambria Math" panose="02040503050406030204" pitchFamily="18" charset="0"/>
                <a:ea typeface="Cambria Math" panose="02040503050406030204" pitchFamily="18" charset="0"/>
              </a:rPr>
              <a:t> is the category of malware that holds the system for ransom by locking users out of their systems or by encrypting their files.</a:t>
            </a:r>
          </a:p>
        </p:txBody>
      </p:sp>
      <p:pic>
        <p:nvPicPr>
          <p:cNvPr id="12" name="Picture 11">
            <a:extLst>
              <a:ext uri="{FF2B5EF4-FFF2-40B4-BE49-F238E27FC236}">
                <a16:creationId xmlns:a16="http://schemas.microsoft.com/office/drawing/2014/main" id="{7E9A6162-B9C5-4B10-932C-7841CD3FE221}"/>
              </a:ext>
            </a:extLst>
          </p:cNvPr>
          <p:cNvPicPr>
            <a:picLocks noChangeAspect="1"/>
          </p:cNvPicPr>
          <p:nvPr/>
        </p:nvPicPr>
        <p:blipFill rotWithShape="1">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rcRect l="9394" t="7252" r="5896" b="8044"/>
          <a:stretch/>
        </p:blipFill>
        <p:spPr>
          <a:xfrm>
            <a:off x="8592268" y="4810856"/>
            <a:ext cx="3196087" cy="167783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90613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4A21A7-EF82-EDFF-27E8-ED4F613A41AB}"/>
              </a:ext>
            </a:extLst>
          </p:cNvPr>
          <p:cNvSpPr txBox="1"/>
          <p:nvPr/>
        </p:nvSpPr>
        <p:spPr>
          <a:xfrm>
            <a:off x="573741" y="0"/>
            <a:ext cx="11044517" cy="1200329"/>
          </a:xfrm>
          <a:prstGeom prst="rect">
            <a:avLst/>
          </a:prstGeom>
          <a:noFill/>
        </p:spPr>
        <p:txBody>
          <a:bodyPr wrap="square">
            <a:spAutoFit/>
          </a:bodyPr>
          <a:lstStyle/>
          <a:p>
            <a:r>
              <a:rPr lang="en-IN" sz="72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What is Malware Analysis?</a:t>
            </a:r>
          </a:p>
        </p:txBody>
      </p:sp>
      <p:sp>
        <p:nvSpPr>
          <p:cNvPr id="5" name="TextBox 4">
            <a:extLst>
              <a:ext uri="{FF2B5EF4-FFF2-40B4-BE49-F238E27FC236}">
                <a16:creationId xmlns:a16="http://schemas.microsoft.com/office/drawing/2014/main" id="{C5CF8FB2-CC9C-7FAB-A5C0-B3C4D5F94845}"/>
              </a:ext>
            </a:extLst>
          </p:cNvPr>
          <p:cNvSpPr txBox="1"/>
          <p:nvPr/>
        </p:nvSpPr>
        <p:spPr>
          <a:xfrm>
            <a:off x="103093" y="1092752"/>
            <a:ext cx="8477489" cy="2274533"/>
          </a:xfrm>
          <a:prstGeom prst="rect">
            <a:avLst/>
          </a:prstGeom>
          <a:noFill/>
        </p:spPr>
        <p:txBody>
          <a:bodyPr wrap="square">
            <a:spAutoFit/>
          </a:bodyPr>
          <a:lstStyle/>
          <a:p>
            <a:pPr marL="12700" marR="5080" algn="just">
              <a:lnSpc>
                <a:spcPct val="130000"/>
              </a:lnSpc>
              <a:spcBef>
                <a:spcPts val="95"/>
              </a:spcBef>
            </a:pPr>
            <a:r>
              <a:rPr lang="en-US" sz="2800" spc="-114" dirty="0">
                <a:latin typeface="Cambria Math" panose="02040503050406030204" pitchFamily="18" charset="0"/>
                <a:ea typeface="Cambria Math" panose="02040503050406030204" pitchFamily="18" charset="0"/>
                <a:cs typeface="Arial"/>
              </a:rPr>
              <a:t>Malware A</a:t>
            </a:r>
            <a:r>
              <a:rPr lang="en-US" sz="2800" spc="-200" dirty="0">
                <a:latin typeface="Cambria Math" panose="02040503050406030204" pitchFamily="18" charset="0"/>
                <a:ea typeface="Cambria Math" panose="02040503050406030204" pitchFamily="18" charset="0"/>
                <a:cs typeface="Arial"/>
              </a:rPr>
              <a:t>nalysis </a:t>
            </a:r>
            <a:r>
              <a:rPr lang="en-US" sz="2800" spc="-165" dirty="0">
                <a:latin typeface="Cambria Math" panose="02040503050406030204" pitchFamily="18" charset="0"/>
                <a:ea typeface="Cambria Math" panose="02040503050406030204" pitchFamily="18" charset="0"/>
                <a:cs typeface="Arial"/>
              </a:rPr>
              <a:t>is </a:t>
            </a:r>
            <a:r>
              <a:rPr lang="en-US" sz="2800" spc="-80" dirty="0">
                <a:latin typeface="Cambria Math" panose="02040503050406030204" pitchFamily="18" charset="0"/>
                <a:ea typeface="Cambria Math" panose="02040503050406030204" pitchFamily="18" charset="0"/>
                <a:cs typeface="Arial"/>
              </a:rPr>
              <a:t>the </a:t>
            </a:r>
            <a:r>
              <a:rPr lang="en-US" sz="2800" spc="-225" dirty="0">
                <a:latin typeface="Cambria Math" panose="02040503050406030204" pitchFamily="18" charset="0"/>
                <a:ea typeface="Cambria Math" panose="02040503050406030204" pitchFamily="18" charset="0"/>
                <a:cs typeface="Arial"/>
              </a:rPr>
              <a:t>process </a:t>
            </a:r>
            <a:r>
              <a:rPr lang="en-US" sz="2800" spc="5" dirty="0">
                <a:latin typeface="Cambria Math" panose="02040503050406030204" pitchFamily="18" charset="0"/>
                <a:ea typeface="Cambria Math" panose="02040503050406030204" pitchFamily="18" charset="0"/>
                <a:cs typeface="Arial"/>
              </a:rPr>
              <a:t>of  </a:t>
            </a:r>
            <a:r>
              <a:rPr lang="en-US" sz="2800" spc="-150" dirty="0">
                <a:latin typeface="Cambria Math" panose="02040503050406030204" pitchFamily="18" charset="0"/>
                <a:ea typeface="Cambria Math" panose="02040503050406030204" pitchFamily="18" charset="0"/>
                <a:cs typeface="Arial"/>
              </a:rPr>
              <a:t>understanding </a:t>
            </a:r>
            <a:r>
              <a:rPr lang="en-US" sz="2800" spc="-80" dirty="0">
                <a:latin typeface="Cambria Math" panose="02040503050406030204" pitchFamily="18" charset="0"/>
                <a:ea typeface="Cambria Math" panose="02040503050406030204" pitchFamily="18" charset="0"/>
                <a:cs typeface="Arial"/>
              </a:rPr>
              <a:t>the </a:t>
            </a:r>
            <a:r>
              <a:rPr lang="en-US" sz="2800" spc="-160" dirty="0">
                <a:latin typeface="Cambria Math" panose="02040503050406030204" pitchFamily="18" charset="0"/>
                <a:ea typeface="Cambria Math" panose="02040503050406030204" pitchFamily="18" charset="0"/>
                <a:cs typeface="Arial"/>
              </a:rPr>
              <a:t>behavior </a:t>
            </a:r>
            <a:r>
              <a:rPr lang="en-US" sz="2800" spc="-210" dirty="0">
                <a:latin typeface="Cambria Math" panose="02040503050406030204" pitchFamily="18" charset="0"/>
                <a:ea typeface="Cambria Math" panose="02040503050406030204" pitchFamily="18" charset="0"/>
                <a:cs typeface="Arial"/>
              </a:rPr>
              <a:t>and </a:t>
            </a:r>
            <a:r>
              <a:rPr lang="en-US" sz="2800" spc="-190" dirty="0">
                <a:latin typeface="Cambria Math" panose="02040503050406030204" pitchFamily="18" charset="0"/>
                <a:ea typeface="Cambria Math" panose="02040503050406030204" pitchFamily="18" charset="0"/>
                <a:cs typeface="Arial"/>
              </a:rPr>
              <a:t>purpose </a:t>
            </a:r>
            <a:r>
              <a:rPr lang="en-US" sz="2800" spc="5" dirty="0">
                <a:latin typeface="Cambria Math" panose="02040503050406030204" pitchFamily="18" charset="0"/>
                <a:ea typeface="Cambria Math" panose="02040503050406030204" pitchFamily="18" charset="0"/>
                <a:cs typeface="Arial"/>
              </a:rPr>
              <a:t>of  </a:t>
            </a:r>
            <a:r>
              <a:rPr lang="en-US" sz="2800" spc="-310" dirty="0">
                <a:latin typeface="Cambria Math" panose="02040503050406030204" pitchFamily="18" charset="0"/>
                <a:ea typeface="Cambria Math" panose="02040503050406030204" pitchFamily="18" charset="0"/>
                <a:cs typeface="Arial"/>
              </a:rPr>
              <a:t>a </a:t>
            </a:r>
            <a:r>
              <a:rPr lang="en-US" sz="2800" spc="-204" dirty="0">
                <a:latin typeface="Cambria Math" panose="02040503050406030204" pitchFamily="18" charset="0"/>
                <a:ea typeface="Cambria Math" panose="02040503050406030204" pitchFamily="18" charset="0"/>
                <a:cs typeface="Arial"/>
              </a:rPr>
              <a:t>suspicious </a:t>
            </a:r>
            <a:r>
              <a:rPr lang="en-US" sz="2800" spc="-5" dirty="0">
                <a:latin typeface="Cambria Math" panose="02040503050406030204" pitchFamily="18" charset="0"/>
                <a:ea typeface="Cambria Math" panose="02040503050406030204" pitchFamily="18" charset="0"/>
                <a:cs typeface="Arial"/>
              </a:rPr>
              <a:t>file </a:t>
            </a:r>
            <a:r>
              <a:rPr lang="en-US" sz="2800" spc="-95" dirty="0">
                <a:latin typeface="Cambria Math" panose="02040503050406030204" pitchFamily="18" charset="0"/>
                <a:ea typeface="Cambria Math" panose="02040503050406030204" pitchFamily="18" charset="0"/>
                <a:cs typeface="Arial"/>
              </a:rPr>
              <a:t>or </a:t>
            </a:r>
            <a:r>
              <a:rPr lang="en-US" sz="2800" spc="-170" dirty="0">
                <a:latin typeface="Cambria Math" panose="02040503050406030204" pitchFamily="18" charset="0"/>
                <a:ea typeface="Cambria Math" panose="02040503050406030204" pitchFamily="18" charset="0"/>
                <a:cs typeface="Arial"/>
              </a:rPr>
              <a:t>URL. </a:t>
            </a:r>
            <a:r>
              <a:rPr lang="en-US" sz="2800" spc="-200" dirty="0">
                <a:latin typeface="Cambria Math" panose="02040503050406030204" pitchFamily="18" charset="0"/>
                <a:ea typeface="Cambria Math" panose="02040503050406030204" pitchFamily="18" charset="0"/>
                <a:cs typeface="Arial"/>
              </a:rPr>
              <a:t>The objective of malware analysis is to understand the working of malware, how to detect it and how to eliminate it.</a:t>
            </a:r>
            <a:endParaRPr lang="en-US" sz="2800" dirty="0">
              <a:latin typeface="Cambria Math" panose="02040503050406030204" pitchFamily="18" charset="0"/>
              <a:ea typeface="Cambria Math" panose="02040503050406030204" pitchFamily="18" charset="0"/>
              <a:cs typeface="Arial"/>
            </a:endParaRPr>
          </a:p>
        </p:txBody>
      </p:sp>
      <p:pic>
        <p:nvPicPr>
          <p:cNvPr id="7" name="Picture 6">
            <a:extLst>
              <a:ext uri="{FF2B5EF4-FFF2-40B4-BE49-F238E27FC236}">
                <a16:creationId xmlns:a16="http://schemas.microsoft.com/office/drawing/2014/main" id="{16A56C23-4D1A-1695-8F14-5467BDA01C8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727448" y="1301446"/>
            <a:ext cx="3361459" cy="1975154"/>
          </a:xfrm>
          <a:prstGeom prst="rect">
            <a:avLst/>
          </a:prstGeom>
        </p:spPr>
      </p:pic>
      <p:sp>
        <p:nvSpPr>
          <p:cNvPr id="9" name="TextBox 8">
            <a:extLst>
              <a:ext uri="{FF2B5EF4-FFF2-40B4-BE49-F238E27FC236}">
                <a16:creationId xmlns:a16="http://schemas.microsoft.com/office/drawing/2014/main" id="{6E729C6C-9FF8-4836-6CDB-C03F574FBAAA}"/>
              </a:ext>
            </a:extLst>
          </p:cNvPr>
          <p:cNvSpPr txBox="1"/>
          <p:nvPr/>
        </p:nvSpPr>
        <p:spPr>
          <a:xfrm>
            <a:off x="4159624" y="3552096"/>
            <a:ext cx="7929283" cy="1815882"/>
          </a:xfrm>
          <a:prstGeom prst="rect">
            <a:avLst/>
          </a:prstGeom>
          <a:noFill/>
        </p:spPr>
        <p:txBody>
          <a:bodyPr wrap="square" rtlCol="0">
            <a:spAutoFit/>
          </a:bodyPr>
          <a:lstStyle/>
          <a:p>
            <a:pPr algn="just"/>
            <a:r>
              <a:rPr lang="en-IN" sz="2800" dirty="0">
                <a:latin typeface="Cambria Math" panose="02040503050406030204" pitchFamily="18" charset="0"/>
                <a:ea typeface="Cambria Math" panose="02040503050406030204" pitchFamily="18" charset="0"/>
              </a:rPr>
              <a:t>It involves analysing the suspect binary in a safe environment to identify its characteristics and functionalities so that better </a:t>
            </a:r>
            <a:r>
              <a:rPr lang="en-IN" sz="2800" dirty="0" err="1">
                <a:latin typeface="Cambria Math" panose="02040503050406030204" pitchFamily="18" charset="0"/>
                <a:ea typeface="Cambria Math" panose="02040503050406030204" pitchFamily="18" charset="0"/>
              </a:rPr>
              <a:t>defenses</a:t>
            </a:r>
            <a:r>
              <a:rPr lang="en-IN" sz="2800" dirty="0">
                <a:latin typeface="Cambria Math" panose="02040503050406030204" pitchFamily="18" charset="0"/>
                <a:ea typeface="Cambria Math" panose="02040503050406030204" pitchFamily="18" charset="0"/>
              </a:rPr>
              <a:t> can be built to protect an organization’s network. </a:t>
            </a:r>
          </a:p>
        </p:txBody>
      </p:sp>
      <p:sp>
        <p:nvSpPr>
          <p:cNvPr id="10" name="TextBox 9">
            <a:extLst>
              <a:ext uri="{FF2B5EF4-FFF2-40B4-BE49-F238E27FC236}">
                <a16:creationId xmlns:a16="http://schemas.microsoft.com/office/drawing/2014/main" id="{AB7BE58A-EA4E-7C3E-A029-8D3C2D6A4975}"/>
              </a:ext>
            </a:extLst>
          </p:cNvPr>
          <p:cNvSpPr txBox="1"/>
          <p:nvPr/>
        </p:nvSpPr>
        <p:spPr>
          <a:xfrm>
            <a:off x="236273" y="5674521"/>
            <a:ext cx="11719452" cy="954107"/>
          </a:xfrm>
          <a:prstGeom prst="rect">
            <a:avLst/>
          </a:prstGeom>
          <a:noFill/>
        </p:spPr>
        <p:txBody>
          <a:bodyPr wrap="square" rtlCol="0">
            <a:spAutoFit/>
          </a:bodyPr>
          <a:lstStyle/>
          <a:p>
            <a:r>
              <a:rPr lang="en-IN" sz="2800" dirty="0">
                <a:latin typeface="Cambria Math" panose="02040503050406030204" pitchFamily="18" charset="0"/>
                <a:ea typeface="Cambria Math" panose="02040503050406030204" pitchFamily="18" charset="0"/>
              </a:rPr>
              <a:t>The main objective is to extract information from malware sample, which can help in responding to a malware incident.</a:t>
            </a:r>
          </a:p>
        </p:txBody>
      </p:sp>
      <p:pic>
        <p:nvPicPr>
          <p:cNvPr id="12" name="Picture 11">
            <a:extLst>
              <a:ext uri="{FF2B5EF4-FFF2-40B4-BE49-F238E27FC236}">
                <a16:creationId xmlns:a16="http://schemas.microsoft.com/office/drawing/2014/main" id="{A9D393F1-63D5-FB60-6CEB-B7816E44A324}"/>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4326" t="14544" b="12637"/>
          <a:stretch/>
        </p:blipFill>
        <p:spPr>
          <a:xfrm>
            <a:off x="314036" y="3537525"/>
            <a:ext cx="3528291" cy="18450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098599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DD9586D-E892-4B77-7EBE-36956D41C16A}"/>
              </a:ext>
            </a:extLst>
          </p:cNvPr>
          <p:cNvSpPr txBox="1"/>
          <p:nvPr/>
        </p:nvSpPr>
        <p:spPr>
          <a:xfrm>
            <a:off x="125506" y="0"/>
            <a:ext cx="11940988" cy="1200329"/>
          </a:xfrm>
          <a:prstGeom prst="rect">
            <a:avLst/>
          </a:prstGeom>
          <a:noFill/>
        </p:spPr>
        <p:txBody>
          <a:bodyPr wrap="square">
            <a:spAutoFit/>
          </a:bodyPr>
          <a:lstStyle/>
          <a:p>
            <a:pPr algn="ctr"/>
            <a:r>
              <a:rPr lang="en-IN" sz="72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Types of Malware Analysis</a:t>
            </a:r>
          </a:p>
        </p:txBody>
      </p:sp>
      <p:sp>
        <p:nvSpPr>
          <p:cNvPr id="4" name="TextBox 3">
            <a:extLst>
              <a:ext uri="{FF2B5EF4-FFF2-40B4-BE49-F238E27FC236}">
                <a16:creationId xmlns:a16="http://schemas.microsoft.com/office/drawing/2014/main" id="{0FE3829B-2CAE-5048-6D29-A98FE0F917E1}"/>
              </a:ext>
            </a:extLst>
          </p:cNvPr>
          <p:cNvSpPr txBox="1"/>
          <p:nvPr/>
        </p:nvSpPr>
        <p:spPr>
          <a:xfrm>
            <a:off x="199400" y="1233262"/>
            <a:ext cx="11743217" cy="1384995"/>
          </a:xfrm>
          <a:prstGeom prst="rect">
            <a:avLst/>
          </a:prstGeom>
          <a:noFill/>
        </p:spPr>
        <p:txBody>
          <a:bodyPr wrap="square" rtlCol="0">
            <a:spAutoFit/>
          </a:bodyPr>
          <a:lstStyle/>
          <a:p>
            <a:pPr marL="457200" indent="-457200" algn="just">
              <a:buFont typeface="Arial" panose="020B0604020202020204" pitchFamily="34" charset="0"/>
              <a:buChar char="•"/>
            </a:pPr>
            <a:r>
              <a:rPr lang="en-IN" sz="2800" b="1" dirty="0">
                <a:ln w="9525">
                  <a:solidFill>
                    <a:schemeClr val="bg1"/>
                  </a:solidFill>
                  <a:prstDash val="solid"/>
                </a:ln>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rPr>
              <a:t>Static Analysis </a:t>
            </a:r>
            <a:r>
              <a:rPr lang="en-IN" sz="2800" dirty="0">
                <a:latin typeface="Cambria Math" panose="02040503050406030204" pitchFamily="18" charset="0"/>
                <a:ea typeface="Cambria Math" panose="02040503050406030204" pitchFamily="18" charset="0"/>
              </a:rPr>
              <a:t>is the process of analysing a binary without executing it. It is easiest to perform and allows us to extract the metadata associated with the suspect binary.</a:t>
            </a:r>
            <a:endParaRPr lang="en-IN" sz="2800" b="1" dirty="0">
              <a:ln w="9525">
                <a:solidFill>
                  <a:schemeClr val="bg1"/>
                </a:solidFill>
                <a:prstDash val="solid"/>
              </a:ln>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endParaRPr>
          </a:p>
        </p:txBody>
      </p:sp>
      <p:sp>
        <p:nvSpPr>
          <p:cNvPr id="6" name="TextBox 5">
            <a:extLst>
              <a:ext uri="{FF2B5EF4-FFF2-40B4-BE49-F238E27FC236}">
                <a16:creationId xmlns:a16="http://schemas.microsoft.com/office/drawing/2014/main" id="{FB79F45C-3F41-926F-0043-349A07016E64}"/>
              </a:ext>
            </a:extLst>
          </p:cNvPr>
          <p:cNvSpPr txBox="1"/>
          <p:nvPr/>
        </p:nvSpPr>
        <p:spPr>
          <a:xfrm>
            <a:off x="199400" y="2521884"/>
            <a:ext cx="11743217" cy="1384995"/>
          </a:xfrm>
          <a:prstGeom prst="rect">
            <a:avLst/>
          </a:prstGeom>
          <a:noFill/>
        </p:spPr>
        <p:txBody>
          <a:bodyPr wrap="square">
            <a:spAutoFit/>
          </a:bodyPr>
          <a:lstStyle/>
          <a:p>
            <a:pPr marL="457200" indent="-457200" algn="just">
              <a:buFont typeface="Arial" panose="020B0604020202020204" pitchFamily="34" charset="0"/>
              <a:buChar char="•"/>
            </a:pPr>
            <a:r>
              <a:rPr lang="en-IN" sz="2800" b="1" dirty="0">
                <a:ln w="9525">
                  <a:solidFill>
                    <a:schemeClr val="bg1"/>
                  </a:solidFill>
                  <a:prstDash val="solid"/>
                </a:ln>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rPr>
              <a:t>Dynamic Analysis </a:t>
            </a:r>
            <a:r>
              <a:rPr lang="en-IN" sz="2800" dirty="0">
                <a:latin typeface="Cambria Math" panose="02040503050406030204" pitchFamily="18" charset="0"/>
                <a:ea typeface="Cambria Math" panose="02040503050406030204" pitchFamily="18" charset="0"/>
              </a:rPr>
              <a:t>is the process of executing a suspect binary in an isolated environment and monitoring its behaviour. It is capable of giving valuable insights into activity of suspect file.</a:t>
            </a:r>
            <a:endParaRPr lang="en-IN" sz="2800" b="1" dirty="0">
              <a:ln w="9525">
                <a:solidFill>
                  <a:schemeClr val="bg1"/>
                </a:solidFill>
                <a:prstDash val="solid"/>
              </a:ln>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endParaRPr>
          </a:p>
        </p:txBody>
      </p:sp>
      <p:sp>
        <p:nvSpPr>
          <p:cNvPr id="7" name="TextBox 6">
            <a:extLst>
              <a:ext uri="{FF2B5EF4-FFF2-40B4-BE49-F238E27FC236}">
                <a16:creationId xmlns:a16="http://schemas.microsoft.com/office/drawing/2014/main" id="{E8CFEC5D-393D-EB7B-5C0A-AFBC8A30E0F7}"/>
              </a:ext>
            </a:extLst>
          </p:cNvPr>
          <p:cNvSpPr txBox="1"/>
          <p:nvPr/>
        </p:nvSpPr>
        <p:spPr>
          <a:xfrm>
            <a:off x="203202" y="3805282"/>
            <a:ext cx="11739415" cy="3108543"/>
          </a:xfrm>
          <a:prstGeom prst="rect">
            <a:avLst/>
          </a:prstGeom>
          <a:noFill/>
        </p:spPr>
        <p:txBody>
          <a:bodyPr wrap="square" rtlCol="0">
            <a:spAutoFit/>
          </a:bodyPr>
          <a:lstStyle/>
          <a:p>
            <a:pPr marL="457200" indent="-457200" algn="just">
              <a:buFont typeface="Arial" panose="020B0604020202020204" pitchFamily="34" charset="0"/>
              <a:buChar char="•"/>
            </a:pPr>
            <a:r>
              <a:rPr lang="en-IN" sz="2800" b="1" dirty="0">
                <a:ln w="9525">
                  <a:solidFill>
                    <a:schemeClr val="bg1"/>
                  </a:solidFill>
                  <a:prstDash val="solid"/>
                </a:ln>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rPr>
              <a:t>Code Analysis </a:t>
            </a:r>
            <a:r>
              <a:rPr lang="en-IN" sz="2800" dirty="0">
                <a:latin typeface="Cambria Math" panose="02040503050406030204" pitchFamily="18" charset="0"/>
                <a:ea typeface="Cambria Math" panose="02040503050406030204" pitchFamily="18" charset="0"/>
              </a:rPr>
              <a:t>is an advanced technique that focuses on analysing the code to understand the inner working of the binary. It reveals the information that is not possible to obtain from static and dynamic analysis.</a:t>
            </a:r>
          </a:p>
          <a:p>
            <a:pPr marL="457200" indent="-457200" algn="just">
              <a:buFont typeface="Arial" panose="020B0604020202020204" pitchFamily="34" charset="0"/>
              <a:buChar char="•"/>
            </a:pPr>
            <a:r>
              <a:rPr lang="en-IN" sz="2800" dirty="0">
                <a:latin typeface="Cambria Math" panose="02040503050406030204" pitchFamily="18" charset="0"/>
                <a:ea typeface="Cambria Math" panose="02040503050406030204" pitchFamily="18" charset="0"/>
              </a:rPr>
              <a:t>Memory Analysis (Memory Forensics) is the technique of analysing the computer’s RAM for forensic artifacts. It usually helps in determining the stealth and evasive capabilities of the malware.</a:t>
            </a:r>
          </a:p>
        </p:txBody>
      </p:sp>
    </p:spTree>
    <p:extLst>
      <p:ext uri="{BB962C8B-B14F-4D97-AF65-F5344CB8AC3E}">
        <p14:creationId xmlns:p14="http://schemas.microsoft.com/office/powerpoint/2010/main" val="614674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F826DCE-15E3-31E7-C1F9-88255291DCFF}"/>
              </a:ext>
            </a:extLst>
          </p:cNvPr>
          <p:cNvSpPr txBox="1"/>
          <p:nvPr/>
        </p:nvSpPr>
        <p:spPr>
          <a:xfrm>
            <a:off x="600635" y="-98608"/>
            <a:ext cx="10990730" cy="1200329"/>
          </a:xfrm>
          <a:prstGeom prst="rect">
            <a:avLst/>
          </a:prstGeom>
          <a:noFill/>
        </p:spPr>
        <p:txBody>
          <a:bodyPr wrap="square">
            <a:spAutoFit/>
          </a:bodyPr>
          <a:lstStyle/>
          <a:p>
            <a:pPr algn="ctr"/>
            <a:r>
              <a:rPr lang="en-IN" sz="72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What is Memory Dump?</a:t>
            </a:r>
          </a:p>
        </p:txBody>
      </p:sp>
      <p:sp>
        <p:nvSpPr>
          <p:cNvPr id="5" name="TextBox 4">
            <a:extLst>
              <a:ext uri="{FF2B5EF4-FFF2-40B4-BE49-F238E27FC236}">
                <a16:creationId xmlns:a16="http://schemas.microsoft.com/office/drawing/2014/main" id="{F41F7059-1897-D724-CB78-AB4553C1CB58}"/>
              </a:ext>
            </a:extLst>
          </p:cNvPr>
          <p:cNvSpPr txBox="1"/>
          <p:nvPr/>
        </p:nvSpPr>
        <p:spPr>
          <a:xfrm>
            <a:off x="421340" y="1201886"/>
            <a:ext cx="7342095" cy="2527680"/>
          </a:xfrm>
          <a:prstGeom prst="rect">
            <a:avLst/>
          </a:prstGeom>
          <a:noFill/>
        </p:spPr>
        <p:txBody>
          <a:bodyPr wrap="square">
            <a:spAutoFit/>
          </a:bodyPr>
          <a:lstStyle/>
          <a:p>
            <a:pPr marL="12700" marR="5080" algn="just">
              <a:lnSpc>
                <a:spcPct val="115199"/>
              </a:lnSpc>
              <a:spcBef>
                <a:spcPts val="100"/>
              </a:spcBef>
            </a:pPr>
            <a:r>
              <a:rPr lang="en-US" sz="2800" spc="-120" dirty="0">
                <a:latin typeface="Cambria Math" panose="02040503050406030204" pitchFamily="18" charset="0"/>
                <a:ea typeface="Cambria Math" panose="02040503050406030204" pitchFamily="18" charset="0"/>
                <a:cs typeface="Arial"/>
              </a:rPr>
              <a:t>A memory dump is the process of taking all information content in RAM and writing it to a storage drive. Memory </a:t>
            </a:r>
            <a:r>
              <a:rPr lang="en-US" sz="2800" spc="-200" dirty="0">
                <a:latin typeface="Cambria Math" panose="02040503050406030204" pitchFamily="18" charset="0"/>
                <a:ea typeface="Cambria Math" panose="02040503050406030204" pitchFamily="18" charset="0"/>
                <a:cs typeface="Arial"/>
              </a:rPr>
              <a:t>dump </a:t>
            </a:r>
            <a:r>
              <a:rPr lang="en-US" sz="2800" spc="-95" dirty="0">
                <a:latin typeface="Cambria Math" panose="02040503050406030204" pitchFamily="18" charset="0"/>
                <a:ea typeface="Cambria Math" panose="02040503050406030204" pitchFamily="18" charset="0"/>
                <a:cs typeface="Arial"/>
              </a:rPr>
              <a:t>identifies </a:t>
            </a:r>
            <a:r>
              <a:rPr lang="en-US" sz="2800" spc="-360" dirty="0">
                <a:latin typeface="Cambria Math" panose="02040503050406030204" pitchFamily="18" charset="0"/>
                <a:ea typeface="Cambria Math" panose="02040503050406030204" pitchFamily="18" charset="0"/>
                <a:cs typeface="Arial"/>
              </a:rPr>
              <a:t>a </a:t>
            </a:r>
            <a:r>
              <a:rPr lang="en-US" sz="2800" spc="-150" dirty="0">
                <a:latin typeface="Cambria Math" panose="02040503050406030204" pitchFamily="18" charset="0"/>
                <a:ea typeface="Cambria Math" panose="02040503050406030204" pitchFamily="18" charset="0"/>
                <a:cs typeface="Arial"/>
              </a:rPr>
              <a:t>problem </a:t>
            </a:r>
            <a:r>
              <a:rPr lang="en-US" sz="2800" spc="-120" dirty="0">
                <a:latin typeface="Cambria Math" panose="02040503050406030204" pitchFamily="18" charset="0"/>
                <a:ea typeface="Cambria Math" panose="02040503050406030204" pitchFamily="18" charset="0"/>
                <a:cs typeface="Arial"/>
              </a:rPr>
              <a:t>or </a:t>
            </a:r>
            <a:r>
              <a:rPr lang="en-US" sz="2800" spc="-125" dirty="0">
                <a:latin typeface="Cambria Math" panose="02040503050406030204" pitchFamily="18" charset="0"/>
                <a:ea typeface="Cambria Math" panose="02040503050406030204" pitchFamily="18" charset="0"/>
                <a:cs typeface="Arial"/>
              </a:rPr>
              <a:t>error </a:t>
            </a:r>
            <a:r>
              <a:rPr lang="en-US" sz="2800" spc="-45" dirty="0">
                <a:latin typeface="Cambria Math" panose="02040503050406030204" pitchFamily="18" charset="0"/>
                <a:ea typeface="Cambria Math" panose="02040503050406030204" pitchFamily="18" charset="0"/>
                <a:cs typeface="Arial"/>
              </a:rPr>
              <a:t>within  </a:t>
            </a:r>
            <a:r>
              <a:rPr lang="en-US" sz="2800" spc="-100" dirty="0">
                <a:latin typeface="Cambria Math" panose="02040503050406030204" pitchFamily="18" charset="0"/>
                <a:ea typeface="Cambria Math" panose="02040503050406030204" pitchFamily="18" charset="0"/>
                <a:cs typeface="Arial"/>
              </a:rPr>
              <a:t>the </a:t>
            </a:r>
            <a:r>
              <a:rPr lang="en-US" sz="2800" spc="-145" dirty="0">
                <a:latin typeface="Cambria Math" panose="02040503050406030204" pitchFamily="18" charset="0"/>
                <a:ea typeface="Cambria Math" panose="02040503050406030204" pitchFamily="18" charset="0"/>
                <a:cs typeface="Arial"/>
              </a:rPr>
              <a:t>operating </a:t>
            </a:r>
            <a:r>
              <a:rPr lang="en-US" sz="2800" spc="-225" dirty="0">
                <a:latin typeface="Cambria Math" panose="02040503050406030204" pitchFamily="18" charset="0"/>
                <a:ea typeface="Cambria Math" panose="02040503050406030204" pitchFamily="18" charset="0"/>
                <a:cs typeface="Arial"/>
              </a:rPr>
              <a:t>system </a:t>
            </a:r>
            <a:r>
              <a:rPr lang="en-US" sz="2800" spc="-120" dirty="0">
                <a:latin typeface="Cambria Math" panose="02040503050406030204" pitchFamily="18" charset="0"/>
                <a:ea typeface="Cambria Math" panose="02040503050406030204" pitchFamily="18" charset="0"/>
                <a:cs typeface="Arial"/>
              </a:rPr>
              <a:t>or </a:t>
            </a:r>
            <a:r>
              <a:rPr lang="en-US" sz="2800" spc="-250" dirty="0">
                <a:latin typeface="Cambria Math" panose="02040503050406030204" pitchFamily="18" charset="0"/>
                <a:ea typeface="Cambria Math" panose="02040503050406030204" pitchFamily="18" charset="0"/>
                <a:cs typeface="Arial"/>
              </a:rPr>
              <a:t>any </a:t>
            </a:r>
            <a:r>
              <a:rPr lang="en-US" sz="2800" spc="-135" dirty="0">
                <a:latin typeface="Cambria Math" panose="02040503050406030204" pitchFamily="18" charset="0"/>
                <a:ea typeface="Cambria Math" panose="02040503050406030204" pitchFamily="18" charset="0"/>
                <a:cs typeface="Arial"/>
              </a:rPr>
              <a:t>installed </a:t>
            </a:r>
            <a:r>
              <a:rPr lang="en-US" sz="2800" spc="-140" dirty="0">
                <a:latin typeface="Cambria Math" panose="02040503050406030204" pitchFamily="18" charset="0"/>
                <a:ea typeface="Cambria Math" panose="02040503050406030204" pitchFamily="18" charset="0"/>
                <a:cs typeface="Arial"/>
              </a:rPr>
              <a:t>application  </a:t>
            </a:r>
            <a:r>
              <a:rPr lang="en-US" sz="2800" spc="-45" dirty="0">
                <a:latin typeface="Cambria Math" panose="02040503050406030204" pitchFamily="18" charset="0"/>
                <a:ea typeface="Cambria Math" panose="02040503050406030204" pitchFamily="18" charset="0"/>
                <a:cs typeface="Arial"/>
              </a:rPr>
              <a:t>within </a:t>
            </a:r>
            <a:r>
              <a:rPr lang="en-US" sz="2800" spc="-360" dirty="0">
                <a:latin typeface="Cambria Math" panose="02040503050406030204" pitchFamily="18" charset="0"/>
                <a:ea typeface="Cambria Math" panose="02040503050406030204" pitchFamily="18" charset="0"/>
                <a:cs typeface="Arial"/>
              </a:rPr>
              <a:t>a</a:t>
            </a:r>
            <a:r>
              <a:rPr lang="en-US" sz="2800" spc="-140" dirty="0">
                <a:latin typeface="Cambria Math" panose="02040503050406030204" pitchFamily="18" charset="0"/>
                <a:ea typeface="Cambria Math" panose="02040503050406030204" pitchFamily="18" charset="0"/>
                <a:cs typeface="Arial"/>
              </a:rPr>
              <a:t> </a:t>
            </a:r>
            <a:r>
              <a:rPr lang="en-US" sz="2800" spc="-204" dirty="0">
                <a:latin typeface="Cambria Math" panose="02040503050406030204" pitchFamily="18" charset="0"/>
                <a:ea typeface="Cambria Math" panose="02040503050406030204" pitchFamily="18" charset="0"/>
                <a:cs typeface="Arial"/>
              </a:rPr>
              <a:t>system. </a:t>
            </a:r>
            <a:endParaRPr lang="en-US" sz="2800" dirty="0">
              <a:latin typeface="Cambria Math" panose="02040503050406030204" pitchFamily="18" charset="0"/>
              <a:ea typeface="Cambria Math" panose="02040503050406030204" pitchFamily="18" charset="0"/>
              <a:cs typeface="Arial"/>
            </a:endParaRPr>
          </a:p>
        </p:txBody>
      </p:sp>
      <p:sp>
        <p:nvSpPr>
          <p:cNvPr id="7" name="TextBox 6">
            <a:extLst>
              <a:ext uri="{FF2B5EF4-FFF2-40B4-BE49-F238E27FC236}">
                <a16:creationId xmlns:a16="http://schemas.microsoft.com/office/drawing/2014/main" id="{B706271C-7EE5-EEF8-C126-7E94308A5698}"/>
              </a:ext>
            </a:extLst>
          </p:cNvPr>
          <p:cNvSpPr txBox="1"/>
          <p:nvPr/>
        </p:nvSpPr>
        <p:spPr>
          <a:xfrm>
            <a:off x="4455458" y="4088507"/>
            <a:ext cx="7440706" cy="2527680"/>
          </a:xfrm>
          <a:prstGeom prst="rect">
            <a:avLst/>
          </a:prstGeom>
          <a:noFill/>
        </p:spPr>
        <p:txBody>
          <a:bodyPr wrap="square">
            <a:spAutoFit/>
          </a:bodyPr>
          <a:lstStyle/>
          <a:p>
            <a:pPr marL="13335" marR="11430" algn="just">
              <a:lnSpc>
                <a:spcPct val="114900"/>
              </a:lnSpc>
              <a:spcBef>
                <a:spcPts val="1780"/>
              </a:spcBef>
            </a:pPr>
            <a:r>
              <a:rPr lang="en-US" sz="2800" spc="70" dirty="0">
                <a:latin typeface="Cambria Math" panose="02040503050406030204" pitchFamily="18" charset="0"/>
                <a:ea typeface="Cambria Math" panose="02040503050406030204" pitchFamily="18" charset="0"/>
                <a:cs typeface="Arial"/>
              </a:rPr>
              <a:t>It </a:t>
            </a:r>
            <a:r>
              <a:rPr lang="en-US" sz="2800" spc="-190" dirty="0">
                <a:latin typeface="Cambria Math" panose="02040503050406030204" pitchFamily="18" charset="0"/>
                <a:ea typeface="Cambria Math" panose="02040503050406030204" pitchFamily="18" charset="0"/>
                <a:cs typeface="Arial"/>
              </a:rPr>
              <a:t>provides </a:t>
            </a:r>
            <a:r>
              <a:rPr lang="en-US" sz="2800" spc="-85" dirty="0">
                <a:latin typeface="Cambria Math" panose="02040503050406030204" pitchFamily="18" charset="0"/>
                <a:ea typeface="Cambria Math" panose="02040503050406030204" pitchFamily="18" charset="0"/>
                <a:cs typeface="Arial"/>
              </a:rPr>
              <a:t>information </a:t>
            </a:r>
            <a:r>
              <a:rPr lang="en-US" sz="2800" spc="-160" dirty="0">
                <a:latin typeface="Cambria Math" panose="02040503050406030204" pitchFamily="18" charset="0"/>
                <a:ea typeface="Cambria Math" panose="02040503050406030204" pitchFamily="18" charset="0"/>
                <a:cs typeface="Arial"/>
              </a:rPr>
              <a:t>about </a:t>
            </a:r>
            <a:r>
              <a:rPr lang="en-US" sz="2800" spc="-95" dirty="0">
                <a:latin typeface="Cambria Math" panose="02040503050406030204" pitchFamily="18" charset="0"/>
                <a:ea typeface="Cambria Math" panose="02040503050406030204" pitchFamily="18" charset="0"/>
                <a:cs typeface="Arial"/>
              </a:rPr>
              <a:t>the </a:t>
            </a:r>
            <a:r>
              <a:rPr lang="en-US" sz="2800" spc="-140" dirty="0">
                <a:latin typeface="Cambria Math" panose="02040503050406030204" pitchFamily="18" charset="0"/>
                <a:ea typeface="Cambria Math" panose="02040503050406030204" pitchFamily="18" charset="0"/>
                <a:cs typeface="Arial"/>
              </a:rPr>
              <a:t>last </a:t>
            </a:r>
            <a:r>
              <a:rPr lang="en-US" sz="2800" spc="-145" dirty="0">
                <a:latin typeface="Cambria Math" panose="02040503050406030204" pitchFamily="18" charset="0"/>
                <a:ea typeface="Cambria Math" panose="02040503050406030204" pitchFamily="18" charset="0"/>
                <a:cs typeface="Arial"/>
              </a:rPr>
              <a:t>state </a:t>
            </a:r>
            <a:r>
              <a:rPr lang="en-US" sz="2800" spc="-5" dirty="0">
                <a:latin typeface="Cambria Math" panose="02040503050406030204" pitchFamily="18" charset="0"/>
                <a:ea typeface="Cambria Math" panose="02040503050406030204" pitchFamily="18" charset="0"/>
                <a:cs typeface="Arial"/>
              </a:rPr>
              <a:t>of </a:t>
            </a:r>
            <a:r>
              <a:rPr lang="en-US" sz="2800" spc="-95" dirty="0">
                <a:latin typeface="Cambria Math" panose="02040503050406030204" pitchFamily="18" charset="0"/>
                <a:ea typeface="Cambria Math" panose="02040503050406030204" pitchFamily="18" charset="0"/>
                <a:cs typeface="Arial"/>
              </a:rPr>
              <a:t>the  </a:t>
            </a:r>
            <a:r>
              <a:rPr lang="en-US" sz="2800" spc="-195" dirty="0">
                <a:latin typeface="Cambria Math" panose="02040503050406030204" pitchFamily="18" charset="0"/>
                <a:ea typeface="Cambria Math" panose="02040503050406030204" pitchFamily="18" charset="0"/>
                <a:cs typeface="Arial"/>
              </a:rPr>
              <a:t>programs, </a:t>
            </a:r>
            <a:r>
              <a:rPr lang="en-US" sz="2800" spc="-155" dirty="0">
                <a:latin typeface="Cambria Math" panose="02040503050406030204" pitchFamily="18" charset="0"/>
                <a:ea typeface="Cambria Math" panose="02040503050406030204" pitchFamily="18" charset="0"/>
                <a:cs typeface="Arial"/>
              </a:rPr>
              <a:t>applications </a:t>
            </a:r>
            <a:r>
              <a:rPr lang="en-US" sz="2800" spc="-240" dirty="0">
                <a:latin typeface="Cambria Math" panose="02040503050406030204" pitchFamily="18" charset="0"/>
                <a:ea typeface="Cambria Math" panose="02040503050406030204" pitchFamily="18" charset="0"/>
                <a:cs typeface="Arial"/>
              </a:rPr>
              <a:t>and </a:t>
            </a:r>
            <a:r>
              <a:rPr lang="en-US" sz="2800" spc="-215" dirty="0">
                <a:latin typeface="Cambria Math" panose="02040503050406030204" pitchFamily="18" charset="0"/>
                <a:ea typeface="Cambria Math" panose="02040503050406030204" pitchFamily="18" charset="0"/>
                <a:cs typeface="Arial"/>
              </a:rPr>
              <a:t>system </a:t>
            </a:r>
            <a:r>
              <a:rPr lang="en-US" sz="2800" spc="-130" dirty="0">
                <a:latin typeface="Cambria Math" panose="02040503050406030204" pitchFamily="18" charset="0"/>
                <a:ea typeface="Cambria Math" panose="02040503050406030204" pitchFamily="18" charset="0"/>
                <a:cs typeface="Arial"/>
              </a:rPr>
              <a:t>before </a:t>
            </a:r>
            <a:r>
              <a:rPr lang="en-US" sz="2800" spc="-120" dirty="0">
                <a:latin typeface="Cambria Math" panose="02040503050406030204" pitchFamily="18" charset="0"/>
                <a:ea typeface="Cambria Math" panose="02040503050406030204" pitchFamily="18" charset="0"/>
                <a:cs typeface="Arial"/>
              </a:rPr>
              <a:t>they </a:t>
            </a:r>
            <a:r>
              <a:rPr lang="en-US" sz="2800" spc="-180" dirty="0">
                <a:latin typeface="Cambria Math" panose="02040503050406030204" pitchFamily="18" charset="0"/>
                <a:ea typeface="Cambria Math" panose="02040503050406030204" pitchFamily="18" charset="0"/>
                <a:cs typeface="Arial"/>
              </a:rPr>
              <a:t>were  </a:t>
            </a:r>
            <a:r>
              <a:rPr lang="en-US" sz="2800" spc="-114" dirty="0">
                <a:latin typeface="Cambria Math" panose="02040503050406030204" pitchFamily="18" charset="0"/>
                <a:ea typeface="Cambria Math" panose="02040503050406030204" pitchFamily="18" charset="0"/>
                <a:cs typeface="Arial"/>
              </a:rPr>
              <a:t>terminated or </a:t>
            </a:r>
            <a:r>
              <a:rPr lang="en-US" sz="2800" spc="-229" dirty="0">
                <a:latin typeface="Cambria Math" panose="02040503050406030204" pitchFamily="18" charset="0"/>
                <a:ea typeface="Cambria Math" panose="02040503050406030204" pitchFamily="18" charset="0"/>
                <a:cs typeface="Arial"/>
              </a:rPr>
              <a:t>crashed. </a:t>
            </a:r>
            <a:r>
              <a:rPr lang="en-US" sz="2800" spc="70" dirty="0">
                <a:latin typeface="Cambria Math" panose="02040503050406030204" pitchFamily="18" charset="0"/>
                <a:ea typeface="Cambria Math" panose="02040503050406030204" pitchFamily="18" charset="0"/>
                <a:cs typeface="Arial"/>
              </a:rPr>
              <a:t>It </a:t>
            </a:r>
            <a:r>
              <a:rPr lang="en-US" sz="2800" spc="-240" dirty="0">
                <a:latin typeface="Cambria Math" panose="02040503050406030204" pitchFamily="18" charset="0"/>
                <a:ea typeface="Cambria Math" panose="02040503050406030204" pitchFamily="18" charset="0"/>
                <a:cs typeface="Arial"/>
              </a:rPr>
              <a:t>may </a:t>
            </a:r>
            <a:r>
              <a:rPr lang="en-US" sz="2800" spc="-160" dirty="0">
                <a:latin typeface="Cambria Math" panose="02040503050406030204" pitchFamily="18" charset="0"/>
                <a:ea typeface="Cambria Math" panose="02040503050406030204" pitchFamily="18" charset="0"/>
                <a:cs typeface="Arial"/>
              </a:rPr>
              <a:t>include </a:t>
            </a:r>
            <a:r>
              <a:rPr lang="en-US" sz="2800" spc="-85" dirty="0">
                <a:latin typeface="Cambria Math" panose="02040503050406030204" pitchFamily="18" charset="0"/>
                <a:ea typeface="Cambria Math" panose="02040503050406030204" pitchFamily="18" charset="0"/>
                <a:cs typeface="Arial"/>
              </a:rPr>
              <a:t>information  </a:t>
            </a:r>
            <a:r>
              <a:rPr lang="en-US" sz="2800" spc="-60" dirty="0">
                <a:latin typeface="Cambria Math" panose="02040503050406030204" pitchFamily="18" charset="0"/>
                <a:ea typeface="Cambria Math" panose="02040503050406030204" pitchFamily="18" charset="0"/>
                <a:cs typeface="Arial"/>
              </a:rPr>
              <a:t>like </a:t>
            </a:r>
            <a:r>
              <a:rPr lang="en-US" sz="2800" spc="-175" dirty="0">
                <a:latin typeface="Cambria Math" panose="02040503050406030204" pitchFamily="18" charset="0"/>
                <a:ea typeface="Cambria Math" panose="02040503050406030204" pitchFamily="18" charset="0"/>
                <a:cs typeface="Arial"/>
              </a:rPr>
              <a:t>memory </a:t>
            </a:r>
            <a:r>
              <a:rPr lang="en-US" sz="2800" spc="-150" dirty="0">
                <a:latin typeface="Cambria Math" panose="02040503050406030204" pitchFamily="18" charset="0"/>
                <a:ea typeface="Cambria Math" panose="02040503050406030204" pitchFamily="18" charset="0"/>
                <a:cs typeface="Arial"/>
              </a:rPr>
              <a:t>locations, </a:t>
            </a:r>
            <a:r>
              <a:rPr lang="en-US" sz="2800" spc="-170" dirty="0">
                <a:latin typeface="Cambria Math" panose="02040503050406030204" pitchFamily="18" charset="0"/>
                <a:ea typeface="Cambria Math" panose="02040503050406030204" pitchFamily="18" charset="0"/>
                <a:cs typeface="Arial"/>
              </a:rPr>
              <a:t>program </a:t>
            </a:r>
            <a:r>
              <a:rPr lang="en-US" sz="2800" spc="-180" dirty="0">
                <a:latin typeface="Cambria Math" panose="02040503050406030204" pitchFamily="18" charset="0"/>
                <a:ea typeface="Cambria Math" panose="02040503050406030204" pitchFamily="18" charset="0"/>
                <a:cs typeface="Arial"/>
              </a:rPr>
              <a:t>counters, </a:t>
            </a:r>
            <a:r>
              <a:rPr lang="en-US" sz="2800" spc="-170" dirty="0">
                <a:latin typeface="Cambria Math" panose="02040503050406030204" pitchFamily="18" charset="0"/>
                <a:ea typeface="Cambria Math" panose="02040503050406030204" pitchFamily="18" charset="0"/>
                <a:cs typeface="Arial"/>
              </a:rPr>
              <a:t>program  </a:t>
            </a:r>
            <a:r>
              <a:rPr lang="en-US" sz="2800" spc="-145" dirty="0">
                <a:latin typeface="Cambria Math" panose="02040503050406030204" pitchFamily="18" charset="0"/>
                <a:ea typeface="Cambria Math" panose="02040503050406030204" pitchFamily="18" charset="0"/>
                <a:cs typeface="Arial"/>
              </a:rPr>
              <a:t>state </a:t>
            </a:r>
            <a:r>
              <a:rPr lang="en-US" sz="2800" spc="-240" dirty="0">
                <a:latin typeface="Cambria Math" panose="02040503050406030204" pitchFamily="18" charset="0"/>
                <a:ea typeface="Cambria Math" panose="02040503050406030204" pitchFamily="18" charset="0"/>
                <a:cs typeface="Arial"/>
              </a:rPr>
              <a:t>and </a:t>
            </a:r>
            <a:r>
              <a:rPr lang="en-US" sz="2800" spc="-105" dirty="0">
                <a:latin typeface="Cambria Math" panose="02040503050406030204" pitchFamily="18" charset="0"/>
                <a:ea typeface="Cambria Math" panose="02040503050406030204" pitchFamily="18" charset="0"/>
                <a:cs typeface="Arial"/>
              </a:rPr>
              <a:t>other </a:t>
            </a:r>
            <a:r>
              <a:rPr lang="en-US" sz="2800" spc="-135" dirty="0">
                <a:latin typeface="Cambria Math" panose="02040503050406030204" pitchFamily="18" charset="0"/>
                <a:ea typeface="Cambria Math" panose="02040503050406030204" pitchFamily="18" charset="0"/>
                <a:cs typeface="Arial"/>
              </a:rPr>
              <a:t>related</a:t>
            </a:r>
            <a:r>
              <a:rPr lang="en-US" sz="2800" spc="125" dirty="0">
                <a:latin typeface="Cambria Math" panose="02040503050406030204" pitchFamily="18" charset="0"/>
                <a:ea typeface="Cambria Math" panose="02040503050406030204" pitchFamily="18" charset="0"/>
                <a:cs typeface="Arial"/>
              </a:rPr>
              <a:t> </a:t>
            </a:r>
            <a:r>
              <a:rPr lang="en-US" sz="2800" spc="-135" dirty="0">
                <a:latin typeface="Cambria Math" panose="02040503050406030204" pitchFamily="18" charset="0"/>
                <a:ea typeface="Cambria Math" panose="02040503050406030204" pitchFamily="18" charset="0"/>
                <a:cs typeface="Arial"/>
              </a:rPr>
              <a:t>details.</a:t>
            </a:r>
            <a:endParaRPr lang="en-US" sz="2800" dirty="0">
              <a:latin typeface="Cambria Math" panose="02040503050406030204" pitchFamily="18" charset="0"/>
              <a:ea typeface="Cambria Math" panose="02040503050406030204" pitchFamily="18" charset="0"/>
              <a:cs typeface="Arial"/>
            </a:endParaRPr>
          </a:p>
        </p:txBody>
      </p:sp>
      <p:pic>
        <p:nvPicPr>
          <p:cNvPr id="9" name="Picture 8">
            <a:extLst>
              <a:ext uri="{FF2B5EF4-FFF2-40B4-BE49-F238E27FC236}">
                <a16:creationId xmlns:a16="http://schemas.microsoft.com/office/drawing/2014/main" id="{4BAE941C-9015-75B5-3E63-03FC4C1420D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030134" y="1284014"/>
            <a:ext cx="3821205" cy="22927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Picture 11">
            <a:extLst>
              <a:ext uri="{FF2B5EF4-FFF2-40B4-BE49-F238E27FC236}">
                <a16:creationId xmlns:a16="http://schemas.microsoft.com/office/drawing/2014/main" id="{3E0F334A-70B2-BD06-D490-EE321EA4A800}"/>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421340" y="4088506"/>
            <a:ext cx="3824524" cy="246469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7577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1E7084-DCD8-7233-9990-FB26BFD6D3C3}"/>
              </a:ext>
            </a:extLst>
          </p:cNvPr>
          <p:cNvSpPr txBox="1"/>
          <p:nvPr/>
        </p:nvSpPr>
        <p:spPr>
          <a:xfrm>
            <a:off x="667870" y="-107578"/>
            <a:ext cx="10856259" cy="1200329"/>
          </a:xfrm>
          <a:prstGeom prst="rect">
            <a:avLst/>
          </a:prstGeom>
          <a:noFill/>
        </p:spPr>
        <p:txBody>
          <a:bodyPr wrap="square">
            <a:spAutoFit/>
          </a:bodyPr>
          <a:lstStyle/>
          <a:p>
            <a:pPr algn="ctr"/>
            <a:r>
              <a:rPr lang="en-IN" sz="7200" b="1" dirty="0">
                <a:ln w="9525">
                  <a:solidFill>
                    <a:schemeClr val="bg1"/>
                  </a:solidFill>
                  <a:prstDash val="solid"/>
                </a:ln>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Memory Analysis - Process</a:t>
            </a:r>
          </a:p>
        </p:txBody>
      </p:sp>
      <p:sp>
        <p:nvSpPr>
          <p:cNvPr id="5" name="TextBox 4">
            <a:extLst>
              <a:ext uri="{FF2B5EF4-FFF2-40B4-BE49-F238E27FC236}">
                <a16:creationId xmlns:a16="http://schemas.microsoft.com/office/drawing/2014/main" id="{470BCB7D-E31B-085F-905E-E7149C243815}"/>
              </a:ext>
            </a:extLst>
          </p:cNvPr>
          <p:cNvSpPr txBox="1"/>
          <p:nvPr/>
        </p:nvSpPr>
        <p:spPr>
          <a:xfrm>
            <a:off x="394447" y="1215185"/>
            <a:ext cx="11286565" cy="5043753"/>
          </a:xfrm>
          <a:prstGeom prst="rect">
            <a:avLst/>
          </a:prstGeom>
          <a:noFill/>
        </p:spPr>
        <p:txBody>
          <a:bodyPr wrap="square">
            <a:spAutoFit/>
          </a:bodyPr>
          <a:lstStyle/>
          <a:p>
            <a:pPr marL="12700" marR="5080" algn="just">
              <a:lnSpc>
                <a:spcPct val="114900"/>
              </a:lnSpc>
              <a:spcBef>
                <a:spcPts val="100"/>
              </a:spcBef>
            </a:pPr>
            <a:r>
              <a:rPr lang="en-US" sz="2800" spc="-120" dirty="0">
                <a:latin typeface="Cambria Math" panose="02040503050406030204" pitchFamily="18" charset="0"/>
                <a:ea typeface="Cambria Math" panose="02040503050406030204" pitchFamily="18" charset="0"/>
                <a:cs typeface="Arial"/>
              </a:rPr>
              <a:t>Memory </a:t>
            </a:r>
            <a:r>
              <a:rPr lang="en-US" sz="2800" spc="-225" dirty="0">
                <a:latin typeface="Cambria Math" panose="02040503050406030204" pitchFamily="18" charset="0"/>
                <a:ea typeface="Cambria Math" panose="02040503050406030204" pitchFamily="18" charset="0"/>
                <a:cs typeface="Arial"/>
              </a:rPr>
              <a:t>analysis </a:t>
            </a:r>
            <a:r>
              <a:rPr lang="en-US" sz="2800" spc="-145" dirty="0">
                <a:latin typeface="Cambria Math" panose="02040503050406030204" pitchFamily="18" charset="0"/>
                <a:ea typeface="Cambria Math" panose="02040503050406030204" pitchFamily="18" charset="0"/>
                <a:cs typeface="Arial"/>
              </a:rPr>
              <a:t>refers </a:t>
            </a:r>
            <a:r>
              <a:rPr lang="en-US" sz="2800" spc="-10" dirty="0">
                <a:latin typeface="Cambria Math" panose="02040503050406030204" pitchFamily="18" charset="0"/>
                <a:ea typeface="Cambria Math" panose="02040503050406030204" pitchFamily="18" charset="0"/>
                <a:cs typeface="Arial"/>
              </a:rPr>
              <a:t>to </a:t>
            </a:r>
            <a:r>
              <a:rPr lang="en-US" sz="2800" spc="-95" dirty="0">
                <a:latin typeface="Cambria Math" panose="02040503050406030204" pitchFamily="18" charset="0"/>
                <a:ea typeface="Cambria Math" panose="02040503050406030204" pitchFamily="18" charset="0"/>
                <a:cs typeface="Arial"/>
              </a:rPr>
              <a:t>the </a:t>
            </a:r>
            <a:r>
              <a:rPr lang="en-US" sz="2800" spc="-165" dirty="0">
                <a:latin typeface="Cambria Math" panose="02040503050406030204" pitchFamily="18" charset="0"/>
                <a:ea typeface="Cambria Math" panose="02040503050406030204" pitchFamily="18" charset="0"/>
                <a:cs typeface="Arial"/>
              </a:rPr>
              <a:t>act</a:t>
            </a:r>
            <a:r>
              <a:rPr lang="en-US" sz="2800" spc="530" dirty="0">
                <a:latin typeface="Cambria Math" panose="02040503050406030204" pitchFamily="18" charset="0"/>
                <a:ea typeface="Cambria Math" panose="02040503050406030204" pitchFamily="18" charset="0"/>
                <a:cs typeface="Arial"/>
              </a:rPr>
              <a:t> </a:t>
            </a:r>
            <a:r>
              <a:rPr lang="en-US" sz="2800" spc="-5" dirty="0">
                <a:latin typeface="Cambria Math" panose="02040503050406030204" pitchFamily="18" charset="0"/>
                <a:ea typeface="Cambria Math" panose="02040503050406030204" pitchFamily="18" charset="0"/>
                <a:cs typeface="Arial"/>
              </a:rPr>
              <a:t>of </a:t>
            </a:r>
            <a:r>
              <a:rPr lang="en-US" sz="2800" spc="-175" dirty="0">
                <a:latin typeface="Cambria Math" panose="02040503050406030204" pitchFamily="18" charset="0"/>
                <a:ea typeface="Cambria Math" panose="02040503050406030204" pitchFamily="18" charset="0"/>
                <a:cs typeface="Arial"/>
              </a:rPr>
              <a:t>analyzing </a:t>
            </a:r>
            <a:r>
              <a:rPr lang="en-US" sz="2800" spc="-350" dirty="0">
                <a:latin typeface="Cambria Math" panose="02040503050406030204" pitchFamily="18" charset="0"/>
                <a:ea typeface="Cambria Math" panose="02040503050406030204" pitchFamily="18" charset="0"/>
                <a:cs typeface="Arial"/>
              </a:rPr>
              <a:t>a  </a:t>
            </a:r>
            <a:r>
              <a:rPr lang="en-US" sz="2800" spc="-204" dirty="0">
                <a:latin typeface="Cambria Math" panose="02040503050406030204" pitchFamily="18" charset="0"/>
                <a:ea typeface="Cambria Math" panose="02040503050406030204" pitchFamily="18" charset="0"/>
                <a:cs typeface="Arial"/>
              </a:rPr>
              <a:t>dumped </a:t>
            </a:r>
            <a:r>
              <a:rPr lang="en-US" sz="2800" spc="-175" dirty="0">
                <a:latin typeface="Cambria Math" panose="02040503050406030204" pitchFamily="18" charset="0"/>
                <a:ea typeface="Cambria Math" panose="02040503050406030204" pitchFamily="18" charset="0"/>
                <a:cs typeface="Arial"/>
              </a:rPr>
              <a:t>memory </a:t>
            </a:r>
            <a:r>
              <a:rPr lang="en-US" sz="2800" spc="-60" dirty="0">
                <a:latin typeface="Cambria Math" panose="02040503050406030204" pitchFamily="18" charset="0"/>
                <a:ea typeface="Cambria Math" panose="02040503050406030204" pitchFamily="18" charset="0"/>
                <a:cs typeface="Arial"/>
              </a:rPr>
              <a:t>from </a:t>
            </a:r>
            <a:r>
              <a:rPr lang="en-US" sz="2800" spc="-350" dirty="0">
                <a:latin typeface="Cambria Math" panose="02040503050406030204" pitchFamily="18" charset="0"/>
                <a:ea typeface="Cambria Math" panose="02040503050406030204" pitchFamily="18" charset="0"/>
                <a:cs typeface="Arial"/>
              </a:rPr>
              <a:t>a </a:t>
            </a:r>
            <a:r>
              <a:rPr lang="en-US" sz="2800" spc="-95" dirty="0">
                <a:latin typeface="Cambria Math" panose="02040503050406030204" pitchFamily="18" charset="0"/>
                <a:ea typeface="Cambria Math" panose="02040503050406030204" pitchFamily="18" charset="0"/>
                <a:cs typeface="Arial"/>
              </a:rPr>
              <a:t>target </a:t>
            </a:r>
            <a:r>
              <a:rPr lang="en-US" sz="2800" spc="-204" dirty="0">
                <a:latin typeface="Cambria Math" panose="02040503050406030204" pitchFamily="18" charset="0"/>
                <a:ea typeface="Cambria Math" panose="02040503050406030204" pitchFamily="18" charset="0"/>
                <a:cs typeface="Arial"/>
              </a:rPr>
              <a:t>machine </a:t>
            </a:r>
            <a:r>
              <a:rPr lang="en-US" sz="2800" spc="-70" dirty="0">
                <a:latin typeface="Cambria Math" panose="02040503050406030204" pitchFamily="18" charset="0"/>
                <a:ea typeface="Cambria Math" panose="02040503050406030204" pitchFamily="18" charset="0"/>
                <a:cs typeface="Arial"/>
              </a:rPr>
              <a:t>after  </a:t>
            </a:r>
            <a:r>
              <a:rPr lang="en-US" sz="2800" spc="-155" dirty="0">
                <a:latin typeface="Cambria Math" panose="02040503050406030204" pitchFamily="18" charset="0"/>
                <a:ea typeface="Cambria Math" panose="02040503050406030204" pitchFamily="18" charset="0"/>
                <a:cs typeface="Arial"/>
              </a:rPr>
              <a:t>executing </a:t>
            </a:r>
            <a:r>
              <a:rPr lang="en-US" sz="2800" spc="-350" dirty="0">
                <a:latin typeface="Cambria Math" panose="02040503050406030204" pitchFamily="18" charset="0"/>
                <a:ea typeface="Cambria Math" panose="02040503050406030204" pitchFamily="18" charset="0"/>
                <a:cs typeface="Arial"/>
              </a:rPr>
              <a:t>a </a:t>
            </a:r>
            <a:r>
              <a:rPr lang="en-US" sz="2800" spc="-185" dirty="0">
                <a:latin typeface="Cambria Math" panose="02040503050406030204" pitchFamily="18" charset="0"/>
                <a:ea typeface="Cambria Math" panose="02040503050406030204" pitchFamily="18" charset="0"/>
                <a:cs typeface="Arial"/>
              </a:rPr>
              <a:t>malware </a:t>
            </a:r>
            <a:r>
              <a:rPr lang="en-US" sz="2800" spc="-10" dirty="0">
                <a:latin typeface="Cambria Math" panose="02040503050406030204" pitchFamily="18" charset="0"/>
                <a:ea typeface="Cambria Math" panose="02040503050406030204" pitchFamily="18" charset="0"/>
                <a:cs typeface="Arial"/>
              </a:rPr>
              <a:t>to </a:t>
            </a:r>
            <a:r>
              <a:rPr lang="en-US" sz="2800" spc="-120" dirty="0">
                <a:latin typeface="Cambria Math" panose="02040503050406030204" pitchFamily="18" charset="0"/>
                <a:ea typeface="Cambria Math" panose="02040503050406030204" pitchFamily="18" charset="0"/>
                <a:cs typeface="Arial"/>
              </a:rPr>
              <a:t>obtain </a:t>
            </a:r>
            <a:r>
              <a:rPr lang="en-US" sz="2800" spc="-85" dirty="0">
                <a:latin typeface="Cambria Math" panose="02040503050406030204" pitchFamily="18" charset="0"/>
                <a:ea typeface="Cambria Math" panose="02040503050406030204" pitchFamily="18" charset="0"/>
                <a:cs typeface="Arial"/>
              </a:rPr>
              <a:t>information </a:t>
            </a:r>
            <a:r>
              <a:rPr lang="en-US" sz="2800" spc="-225" dirty="0">
                <a:latin typeface="Cambria Math" panose="02040503050406030204" pitchFamily="18" charset="0"/>
                <a:ea typeface="Cambria Math" panose="02040503050406030204" pitchFamily="18" charset="0"/>
                <a:cs typeface="Arial"/>
              </a:rPr>
              <a:t>associated  </a:t>
            </a:r>
            <a:r>
              <a:rPr lang="en-US" sz="2800" spc="-25" dirty="0">
                <a:latin typeface="Cambria Math" panose="02040503050406030204" pitchFamily="18" charset="0"/>
                <a:ea typeface="Cambria Math" panose="02040503050406030204" pitchFamily="18" charset="0"/>
                <a:cs typeface="Arial"/>
              </a:rPr>
              <a:t>with </a:t>
            </a:r>
            <a:r>
              <a:rPr lang="en-US" sz="2800" spc="-135" dirty="0">
                <a:latin typeface="Cambria Math" panose="02040503050406030204" pitchFamily="18" charset="0"/>
                <a:ea typeface="Cambria Math" panose="02040503050406030204" pitchFamily="18" charset="0"/>
                <a:cs typeface="Arial"/>
              </a:rPr>
              <a:t>networks, </a:t>
            </a:r>
            <a:r>
              <a:rPr lang="en-US" sz="2800" spc="-145" dirty="0">
                <a:latin typeface="Cambria Math" panose="02040503050406030204" pitchFamily="18" charset="0"/>
                <a:ea typeface="Cambria Math" panose="02040503050406030204" pitchFamily="18" charset="0"/>
                <a:cs typeface="Arial"/>
              </a:rPr>
              <a:t>running </a:t>
            </a:r>
            <a:r>
              <a:rPr lang="en-US" sz="2800" spc="-260" dirty="0">
                <a:latin typeface="Cambria Math" panose="02040503050406030204" pitchFamily="18" charset="0"/>
                <a:ea typeface="Cambria Math" panose="02040503050406030204" pitchFamily="18" charset="0"/>
                <a:cs typeface="Arial"/>
              </a:rPr>
              <a:t>processes, </a:t>
            </a:r>
            <a:r>
              <a:rPr lang="en-US" sz="2800" spc="-215" dirty="0">
                <a:latin typeface="Cambria Math" panose="02040503050406030204" pitchFamily="18" charset="0"/>
                <a:ea typeface="Cambria Math" panose="02040503050406030204" pitchFamily="18" charset="0"/>
                <a:cs typeface="Arial"/>
              </a:rPr>
              <a:t>APIs,</a:t>
            </a:r>
            <a:r>
              <a:rPr lang="en-US" sz="2800" spc="110" dirty="0">
                <a:latin typeface="Cambria Math" panose="02040503050406030204" pitchFamily="18" charset="0"/>
                <a:ea typeface="Cambria Math" panose="02040503050406030204" pitchFamily="18" charset="0"/>
                <a:cs typeface="Arial"/>
              </a:rPr>
              <a:t> </a:t>
            </a:r>
            <a:r>
              <a:rPr lang="en-US" sz="2800" spc="-125" dirty="0">
                <a:latin typeface="Cambria Math" panose="02040503050406030204" pitchFamily="18" charset="0"/>
                <a:ea typeface="Cambria Math" panose="02040503050406030204" pitchFamily="18" charset="0"/>
                <a:cs typeface="Arial"/>
              </a:rPr>
              <a:t>etc. </a:t>
            </a:r>
            <a:r>
              <a:rPr lang="en-US" sz="2800" spc="-195" dirty="0">
                <a:latin typeface="Cambria Math" panose="02040503050406030204" pitchFamily="18" charset="0"/>
                <a:ea typeface="Cambria Math" panose="02040503050406030204" pitchFamily="18" charset="0"/>
                <a:cs typeface="Arial"/>
              </a:rPr>
              <a:t>This </a:t>
            </a:r>
            <a:r>
              <a:rPr lang="en-US" sz="2800" spc="-185" dirty="0">
                <a:latin typeface="Cambria Math" panose="02040503050406030204" pitchFamily="18" charset="0"/>
                <a:ea typeface="Cambria Math" panose="02040503050406030204" pitchFamily="18" charset="0"/>
                <a:cs typeface="Arial"/>
              </a:rPr>
              <a:t>is </a:t>
            </a:r>
            <a:r>
              <a:rPr lang="en-US" sz="2800" spc="-204" dirty="0">
                <a:latin typeface="Cambria Math" panose="02040503050406030204" pitchFamily="18" charset="0"/>
                <a:ea typeface="Cambria Math" panose="02040503050406030204" pitchFamily="18" charset="0"/>
                <a:cs typeface="Arial"/>
              </a:rPr>
              <a:t>done </a:t>
            </a:r>
            <a:r>
              <a:rPr lang="en-US" sz="2800" spc="-75" dirty="0">
                <a:latin typeface="Cambria Math" panose="02040503050406030204" pitchFamily="18" charset="0"/>
                <a:ea typeface="Cambria Math" panose="02040503050406030204" pitchFamily="18" charset="0"/>
                <a:cs typeface="Arial"/>
              </a:rPr>
              <a:t>in </a:t>
            </a:r>
            <a:r>
              <a:rPr lang="en-US" sz="2800" spc="-50" dirty="0">
                <a:latin typeface="Cambria Math" panose="02040503050406030204" pitchFamily="18" charset="0"/>
                <a:ea typeface="Cambria Math" panose="02040503050406030204" pitchFamily="18" charset="0"/>
                <a:cs typeface="Arial"/>
              </a:rPr>
              <a:t>two </a:t>
            </a:r>
            <a:r>
              <a:rPr lang="en-US" sz="2800" spc="-204" dirty="0">
                <a:latin typeface="Cambria Math" panose="02040503050406030204" pitchFamily="18" charset="0"/>
                <a:ea typeface="Cambria Math" panose="02040503050406030204" pitchFamily="18" charset="0"/>
                <a:cs typeface="Arial"/>
              </a:rPr>
              <a:t>steps, </a:t>
            </a:r>
            <a:r>
              <a:rPr lang="en-US" sz="2800" spc="-175" dirty="0">
                <a:latin typeface="Cambria Math" panose="02040503050406030204" pitchFamily="18" charset="0"/>
                <a:ea typeface="Cambria Math" panose="02040503050406030204" pitchFamily="18" charset="0"/>
                <a:cs typeface="Arial"/>
              </a:rPr>
              <a:t>memory </a:t>
            </a:r>
            <a:r>
              <a:rPr lang="en-US" sz="2800" spc="-145" dirty="0">
                <a:latin typeface="Cambria Math" panose="02040503050406030204" pitchFamily="18" charset="0"/>
                <a:ea typeface="Cambria Math" panose="02040503050406030204" pitchFamily="18" charset="0"/>
                <a:cs typeface="Arial"/>
              </a:rPr>
              <a:t>acquisition </a:t>
            </a:r>
            <a:r>
              <a:rPr lang="en-US" sz="2800" spc="-240" dirty="0">
                <a:latin typeface="Cambria Math" panose="02040503050406030204" pitchFamily="18" charset="0"/>
                <a:ea typeface="Cambria Math" panose="02040503050406030204" pitchFamily="18" charset="0"/>
                <a:cs typeface="Arial"/>
              </a:rPr>
              <a:t>and  </a:t>
            </a:r>
            <a:r>
              <a:rPr lang="en-US" sz="2800" spc="-175" dirty="0">
                <a:latin typeface="Cambria Math" panose="02040503050406030204" pitchFamily="18" charset="0"/>
                <a:ea typeface="Cambria Math" panose="02040503050406030204" pitchFamily="18" charset="0"/>
                <a:cs typeface="Arial"/>
              </a:rPr>
              <a:t>memory</a:t>
            </a:r>
            <a:r>
              <a:rPr lang="en-US" sz="2800" spc="-95" dirty="0">
                <a:latin typeface="Cambria Math" panose="02040503050406030204" pitchFamily="18" charset="0"/>
                <a:ea typeface="Cambria Math" panose="02040503050406030204" pitchFamily="18" charset="0"/>
                <a:cs typeface="Arial"/>
              </a:rPr>
              <a:t> </a:t>
            </a:r>
            <a:r>
              <a:rPr lang="en-US" sz="2800" spc="-210" dirty="0">
                <a:latin typeface="Cambria Math" panose="02040503050406030204" pitchFamily="18" charset="0"/>
                <a:ea typeface="Cambria Math" panose="02040503050406030204" pitchFamily="18" charset="0"/>
                <a:cs typeface="Arial"/>
              </a:rPr>
              <a:t>analysis. </a:t>
            </a:r>
            <a:r>
              <a:rPr lang="en-US" sz="2800" spc="-220" dirty="0">
                <a:latin typeface="Cambria Math" panose="02040503050406030204" pitchFamily="18" charset="0"/>
                <a:ea typeface="Cambria Math" panose="02040503050406030204" pitchFamily="18" charset="0"/>
                <a:cs typeface="Arial"/>
              </a:rPr>
              <a:t>The </a:t>
            </a:r>
            <a:r>
              <a:rPr lang="en-US" sz="2800" spc="-114" dirty="0">
                <a:latin typeface="Cambria Math" panose="02040503050406030204" pitchFamily="18" charset="0"/>
                <a:ea typeface="Cambria Math" panose="02040503050406030204" pitchFamily="18" charset="0"/>
                <a:cs typeface="Arial"/>
              </a:rPr>
              <a:t>tools </a:t>
            </a:r>
            <a:r>
              <a:rPr lang="en-US" sz="2800" spc="-265" dirty="0">
                <a:latin typeface="Cambria Math" panose="02040503050406030204" pitchFamily="18" charset="0"/>
                <a:ea typeface="Cambria Math" panose="02040503050406030204" pitchFamily="18" charset="0"/>
                <a:cs typeface="Arial"/>
              </a:rPr>
              <a:t>used </a:t>
            </a:r>
            <a:r>
              <a:rPr lang="en-US" sz="2800" spc="-10" dirty="0">
                <a:latin typeface="Cambria Math" panose="02040503050406030204" pitchFamily="18" charset="0"/>
                <a:ea typeface="Cambria Math" panose="02040503050406030204" pitchFamily="18" charset="0"/>
                <a:cs typeface="Arial"/>
              </a:rPr>
              <a:t>to </a:t>
            </a:r>
            <a:r>
              <a:rPr lang="en-US" sz="2800" spc="-210" dirty="0">
                <a:latin typeface="Cambria Math" panose="02040503050406030204" pitchFamily="18" charset="0"/>
                <a:ea typeface="Cambria Math" panose="02040503050406030204" pitchFamily="18" charset="0"/>
                <a:cs typeface="Arial"/>
              </a:rPr>
              <a:t>analyze </a:t>
            </a:r>
            <a:r>
              <a:rPr lang="en-US" sz="2800" spc="-170" dirty="0">
                <a:latin typeface="Cambria Math" panose="02040503050406030204" pitchFamily="18" charset="0"/>
                <a:ea typeface="Cambria Math" panose="02040503050406030204" pitchFamily="18" charset="0"/>
                <a:cs typeface="Arial"/>
              </a:rPr>
              <a:t>memory </a:t>
            </a:r>
            <a:r>
              <a:rPr lang="en-US" sz="2800" spc="-190" dirty="0">
                <a:latin typeface="Cambria Math" panose="02040503050406030204" pitchFamily="18" charset="0"/>
                <a:ea typeface="Cambria Math" panose="02040503050406030204" pitchFamily="18" charset="0"/>
                <a:cs typeface="Arial"/>
              </a:rPr>
              <a:t>dump </a:t>
            </a:r>
            <a:r>
              <a:rPr lang="en-US" sz="2800" spc="-180" dirty="0">
                <a:latin typeface="Cambria Math" panose="02040503050406030204" pitchFamily="18" charset="0"/>
                <a:ea typeface="Cambria Math" panose="02040503050406030204" pitchFamily="18" charset="0"/>
                <a:cs typeface="Arial"/>
              </a:rPr>
              <a:t>is </a:t>
            </a:r>
            <a:r>
              <a:rPr lang="en-US" sz="2800" spc="-95" dirty="0">
                <a:latin typeface="Cambria Math" panose="02040503050406030204" pitchFamily="18" charset="0"/>
                <a:ea typeface="Cambria Math" panose="02040503050406030204" pitchFamily="18" charset="0"/>
                <a:cs typeface="Arial"/>
              </a:rPr>
              <a:t>the </a:t>
            </a:r>
            <a:r>
              <a:rPr lang="en-US" sz="2800" spc="-200" dirty="0">
                <a:uFill>
                  <a:solidFill>
                    <a:srgbClr val="000000"/>
                  </a:solidFill>
                </a:uFill>
                <a:latin typeface="Cambria Math" panose="02040503050406030204" pitchFamily="18" charset="0"/>
                <a:ea typeface="Cambria Math" panose="02040503050406030204" pitchFamily="18" charset="0"/>
                <a:cs typeface="Arial"/>
              </a:rPr>
              <a:t>cuckoo </a:t>
            </a:r>
            <a:r>
              <a:rPr lang="en-US" sz="2800" spc="-750" dirty="0">
                <a:uFill>
                  <a:solidFill>
                    <a:srgbClr val="000000"/>
                  </a:solidFill>
                </a:uFill>
                <a:latin typeface="Cambria Math" panose="02040503050406030204" pitchFamily="18" charset="0"/>
                <a:ea typeface="Cambria Math" panose="02040503050406030204" pitchFamily="18" charset="0"/>
                <a:cs typeface="Times New Roman"/>
              </a:rPr>
              <a:t> </a:t>
            </a:r>
            <a:r>
              <a:rPr lang="en-US" sz="2800" spc="-215" dirty="0">
                <a:uFill>
                  <a:solidFill>
                    <a:srgbClr val="000000"/>
                  </a:solidFill>
                </a:uFill>
                <a:latin typeface="Cambria Math" panose="02040503050406030204" pitchFamily="18" charset="0"/>
                <a:ea typeface="Cambria Math" panose="02040503050406030204" pitchFamily="18" charset="0"/>
                <a:cs typeface="Arial"/>
              </a:rPr>
              <a:t>sandbox</a:t>
            </a:r>
            <a:r>
              <a:rPr lang="en-US" sz="2800" spc="-215" dirty="0">
                <a:latin typeface="Cambria Math" panose="02040503050406030204" pitchFamily="18" charset="0"/>
                <a:ea typeface="Cambria Math" panose="02040503050406030204" pitchFamily="18" charset="0"/>
                <a:cs typeface="Arial"/>
              </a:rPr>
              <a:t> </a:t>
            </a:r>
            <a:r>
              <a:rPr lang="en-US" sz="2800" spc="-229" dirty="0">
                <a:latin typeface="Cambria Math" panose="02040503050406030204" pitchFamily="18" charset="0"/>
                <a:ea typeface="Cambria Math" panose="02040503050406030204" pitchFamily="18" charset="0"/>
                <a:cs typeface="Arial"/>
              </a:rPr>
              <a:t>and </a:t>
            </a:r>
            <a:r>
              <a:rPr lang="en-US" sz="2800" spc="-95" dirty="0">
                <a:latin typeface="Cambria Math" panose="02040503050406030204" pitchFamily="18" charset="0"/>
                <a:ea typeface="Cambria Math" panose="02040503050406030204" pitchFamily="18" charset="0"/>
                <a:cs typeface="Arial"/>
              </a:rPr>
              <a:t>the </a:t>
            </a:r>
            <a:r>
              <a:rPr lang="en-US" sz="2800" spc="-1500" dirty="0">
                <a:uFill>
                  <a:solidFill>
                    <a:srgbClr val="000000"/>
                  </a:solidFill>
                </a:uFill>
                <a:latin typeface="Cambria Math" panose="02040503050406030204" pitchFamily="18" charset="0"/>
                <a:ea typeface="Cambria Math" panose="02040503050406030204" pitchFamily="18" charset="0"/>
                <a:cs typeface="Arial"/>
              </a:rPr>
              <a:t>v</a:t>
            </a:r>
            <a:r>
              <a:rPr lang="en-US" sz="2800" spc="425" dirty="0">
                <a:latin typeface="Cambria Math" panose="02040503050406030204" pitchFamily="18" charset="0"/>
                <a:ea typeface="Cambria Math" panose="02040503050406030204" pitchFamily="18" charset="0"/>
                <a:cs typeface="Arial"/>
              </a:rPr>
              <a:t> </a:t>
            </a:r>
            <a:r>
              <a:rPr lang="en-US" sz="2800" spc="-35" dirty="0" err="1">
                <a:uFill>
                  <a:solidFill>
                    <a:srgbClr val="000000"/>
                  </a:solidFill>
                </a:uFill>
                <a:latin typeface="Cambria Math" panose="02040503050406030204" pitchFamily="18" charset="0"/>
                <a:ea typeface="Cambria Math" panose="02040503050406030204" pitchFamily="18" charset="0"/>
                <a:cs typeface="Arial"/>
              </a:rPr>
              <a:t>olatilit</a:t>
            </a:r>
            <a:r>
              <a:rPr lang="en-US" sz="2800" spc="-35" dirty="0" err="1">
                <a:latin typeface="Cambria Math" panose="02040503050406030204" pitchFamily="18" charset="0"/>
                <a:ea typeface="Cambria Math" panose="02040503050406030204" pitchFamily="18" charset="0"/>
                <a:cs typeface="Arial"/>
              </a:rPr>
              <a:t>y</a:t>
            </a:r>
            <a:r>
              <a:rPr lang="en-US" sz="2800" spc="-35" dirty="0">
                <a:latin typeface="Cambria Math" panose="02040503050406030204" pitchFamily="18" charset="0"/>
                <a:ea typeface="Cambria Math" panose="02040503050406030204" pitchFamily="18" charset="0"/>
                <a:cs typeface="Arial"/>
              </a:rPr>
              <a:t> </a:t>
            </a:r>
            <a:r>
              <a:rPr lang="en-US" sz="2800" spc="-114" dirty="0">
                <a:latin typeface="Cambria Math" panose="02040503050406030204" pitchFamily="18" charset="0"/>
                <a:ea typeface="Cambria Math" panose="02040503050406030204" pitchFamily="18" charset="0"/>
                <a:cs typeface="Arial"/>
              </a:rPr>
              <a:t>framework.</a:t>
            </a:r>
          </a:p>
          <a:p>
            <a:pPr marL="12700" marR="5080" algn="just">
              <a:lnSpc>
                <a:spcPct val="114900"/>
              </a:lnSpc>
              <a:spcBef>
                <a:spcPts val="100"/>
              </a:spcBef>
            </a:pPr>
            <a:endParaRPr lang="en-US" sz="2800" spc="-114" dirty="0">
              <a:latin typeface="Cambria Math" panose="02040503050406030204" pitchFamily="18" charset="0"/>
              <a:ea typeface="Cambria Math" panose="02040503050406030204" pitchFamily="18" charset="0"/>
              <a:cs typeface="Arial"/>
            </a:endParaRPr>
          </a:p>
          <a:p>
            <a:pPr marL="12700" marR="5080" algn="just">
              <a:lnSpc>
                <a:spcPct val="114900"/>
              </a:lnSpc>
              <a:spcBef>
                <a:spcPts val="100"/>
              </a:spcBef>
            </a:pPr>
            <a:r>
              <a:rPr lang="en-US" sz="2800" spc="-114" dirty="0">
                <a:latin typeface="Cambria Math" panose="02040503050406030204" pitchFamily="18" charset="0"/>
                <a:ea typeface="Cambria Math" panose="02040503050406030204" pitchFamily="18" charset="0"/>
                <a:cs typeface="Arial"/>
              </a:rPr>
              <a:t>Following are the broad steps involved to perform malware analysis:</a:t>
            </a:r>
          </a:p>
          <a:p>
            <a:pPr marL="469900" marR="5080" indent="-457200" algn="just">
              <a:lnSpc>
                <a:spcPct val="114900"/>
              </a:lnSpc>
              <a:spcBef>
                <a:spcPts val="100"/>
              </a:spcBef>
              <a:buFont typeface="Arial" panose="020B0604020202020204" pitchFamily="34" charset="0"/>
              <a:buChar char="•"/>
            </a:pPr>
            <a:r>
              <a:rPr lang="en-US" sz="2800" dirty="0">
                <a:latin typeface="Cambria Math" panose="02040503050406030204" pitchFamily="18" charset="0"/>
                <a:ea typeface="Cambria Math" panose="02040503050406030204" pitchFamily="18" charset="0"/>
              </a:rPr>
              <a:t>Beginning with the static analysis, we have used Cuckoo Sandbox to create a virtual environment that executes live malware and gives result in terms of its harmfulness. </a:t>
            </a:r>
            <a:endParaRPr lang="en-US" sz="2800" dirty="0">
              <a:latin typeface="Cambria Math" panose="02040503050406030204" pitchFamily="18" charset="0"/>
              <a:ea typeface="Cambria Math" panose="02040503050406030204" pitchFamily="18" charset="0"/>
              <a:cs typeface="Arial"/>
            </a:endParaRPr>
          </a:p>
        </p:txBody>
      </p:sp>
    </p:spTree>
    <p:extLst>
      <p:ext uri="{BB962C8B-B14F-4D97-AF65-F5344CB8AC3E}">
        <p14:creationId xmlns:p14="http://schemas.microsoft.com/office/powerpoint/2010/main" val="30064541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219</TotalTime>
  <Words>999</Words>
  <Application>Microsoft Office PowerPoint</Application>
  <PresentationFormat>Widescreen</PresentationFormat>
  <Paragraphs>49</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Cambria Math</vt:lpstr>
      <vt:lpstr>Century Gothic</vt:lpstr>
      <vt:lpstr>Times New Roman</vt:lpstr>
      <vt:lpstr>Mesh</vt:lpstr>
      <vt:lpstr>Analyzing  Memory Dump  for   Advanced Malware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Memory Dump  for   Advanced Malware  Analysis</dc:title>
  <dc:creator>Gaurangi Tripathi</dc:creator>
  <cp:lastModifiedBy>Priyank GP</cp:lastModifiedBy>
  <cp:revision>2</cp:revision>
  <dcterms:created xsi:type="dcterms:W3CDTF">2022-09-19T10:03:07Z</dcterms:created>
  <dcterms:modified xsi:type="dcterms:W3CDTF">2022-09-20T04:41:56Z</dcterms:modified>
</cp:coreProperties>
</file>

<file path=docProps/thumbnail.jpeg>
</file>